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1" r:id="rId3"/>
    <p:sldId id="258" r:id="rId5"/>
    <p:sldId id="350" r:id="rId6"/>
    <p:sldId id="338" r:id="rId7"/>
    <p:sldId id="339" r:id="rId8"/>
    <p:sldId id="348" r:id="rId9"/>
    <p:sldId id="346" r:id="rId10"/>
    <p:sldId id="372" r:id="rId11"/>
    <p:sldId id="345" r:id="rId12"/>
    <p:sldId id="373" r:id="rId13"/>
    <p:sldId id="374" r:id="rId14"/>
    <p:sldId id="375" r:id="rId15"/>
    <p:sldId id="377" r:id="rId16"/>
    <p:sldId id="386" r:id="rId17"/>
    <p:sldId id="387" r:id="rId18"/>
    <p:sldId id="388" r:id="rId19"/>
    <p:sldId id="389" r:id="rId20"/>
    <p:sldId id="390" r:id="rId21"/>
    <p:sldId id="391" r:id="rId22"/>
    <p:sldId id="392" r:id="rId23"/>
    <p:sldId id="393" r:id="rId24"/>
    <p:sldId id="394" r:id="rId25"/>
    <p:sldId id="395"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9" r:id="rId53"/>
    <p:sldId id="450" r:id="rId54"/>
    <p:sldId id="451" r:id="rId55"/>
    <p:sldId id="452" r:id="rId56"/>
    <p:sldId id="453" r:id="rId57"/>
    <p:sldId id="454" r:id="rId58"/>
    <p:sldId id="455" r:id="rId59"/>
    <p:sldId id="456" r:id="rId60"/>
    <p:sldId id="457" r:id="rId61"/>
    <p:sldId id="458" r:id="rId62"/>
    <p:sldId id="459" r:id="rId63"/>
    <p:sldId id="460" r:id="rId64"/>
    <p:sldId id="461" r:id="rId65"/>
    <p:sldId id="462" r:id="rId66"/>
    <p:sldId id="448" r:id="rId67"/>
    <p:sldId id="447" r:id="rId68"/>
    <p:sldId id="419"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eab704c-f8ee-4a77-b2a8-19d8bafcde18}">
          <p14:sldIdLst>
            <p14:sldId id="331"/>
            <p14:sldId id="258"/>
            <p14:sldId id="350"/>
            <p14:sldId id="339"/>
            <p14:sldId id="348"/>
            <p14:sldId id="346"/>
            <p14:sldId id="374"/>
            <p14:sldId id="372"/>
            <p14:sldId id="345"/>
            <p14:sldId id="373"/>
            <p14:sldId id="375"/>
            <p14:sldId id="386"/>
            <p14:sldId id="387"/>
            <p14:sldId id="389"/>
            <p14:sldId id="390"/>
            <p14:sldId id="391"/>
            <p14:sldId id="419"/>
            <p14:sldId id="377"/>
            <p14:sldId id="392"/>
            <p14:sldId id="388"/>
            <p14:sldId id="338"/>
            <p14:sldId id="394"/>
            <p14:sldId id="393"/>
            <p14:sldId id="421"/>
            <p14:sldId id="422"/>
            <p14:sldId id="423"/>
            <p14:sldId id="395"/>
            <p14:sldId id="424"/>
            <p14:sldId id="425"/>
            <p14:sldId id="426"/>
            <p14:sldId id="428"/>
            <p14:sldId id="429"/>
            <p14:sldId id="430"/>
            <p14:sldId id="427"/>
            <p14:sldId id="432"/>
            <p14:sldId id="433"/>
            <p14:sldId id="431"/>
            <p14:sldId id="434"/>
            <p14:sldId id="435"/>
            <p14:sldId id="436"/>
            <p14:sldId id="437"/>
            <p14:sldId id="438"/>
            <p14:sldId id="439"/>
            <p14:sldId id="440"/>
            <p14:sldId id="441"/>
            <p14:sldId id="444"/>
            <p14:sldId id="445"/>
            <p14:sldId id="442"/>
            <p14:sldId id="443"/>
            <p14:sldId id="446"/>
            <p14:sldId id="449"/>
            <p14:sldId id="450"/>
            <p14:sldId id="451"/>
            <p14:sldId id="452"/>
            <p14:sldId id="453"/>
            <p14:sldId id="454"/>
            <p14:sldId id="455"/>
            <p14:sldId id="456"/>
            <p14:sldId id="448"/>
            <p14:sldId id="459"/>
            <p14:sldId id="460"/>
            <p14:sldId id="461"/>
            <p14:sldId id="458"/>
            <p14:sldId id="457"/>
            <p14:sldId id="447"/>
            <p14:sldId id="4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7F7F7F"/>
    <a:srgbClr val="EFDD79"/>
    <a:srgbClr val="B3B3B3"/>
    <a:srgbClr val="7F3B77"/>
    <a:srgbClr val="5F7797"/>
    <a:srgbClr val="FDBE00"/>
    <a:srgbClr val="F26F61"/>
    <a:srgbClr val="363636"/>
    <a:srgbClr val="32798F"/>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1" autoAdjust="0"/>
    <p:restoredTop sz="94660"/>
  </p:normalViewPr>
  <p:slideViewPr>
    <p:cSldViewPr snapToGrid="0">
      <p:cViewPr varScale="1">
        <p:scale>
          <a:sx n="59" d="100"/>
          <a:sy n="59" d="100"/>
        </p:scale>
        <p:origin x="468" y="8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170F3-E487-4281-A705-9BC98064EFD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39D3C-55F1-453B-BE49-D4DBF8FE557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更多精美模板欢迎访问 </a:t>
            </a:r>
            <a:r>
              <a:rPr lang="en-US" altLang="zh-CN" dirty="0"/>
              <a:t>WWW.33PPT.COM</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238E41-6C6D-4B56-860F-2B48E127361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39D3C-55F1-453B-BE49-D4DBF8FE557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userDrawn="1"/>
        </p:nvSpPr>
        <p:spPr>
          <a:xfrm>
            <a:off x="800100" y="620185"/>
            <a:ext cx="7363968" cy="584775"/>
          </a:xfrm>
          <a:prstGeom prst="rect">
            <a:avLst/>
          </a:prstGeom>
          <a:noFill/>
        </p:spPr>
        <p:txBody>
          <a:bodyPr wrap="square" rtlCol="0">
            <a:spAutoFit/>
          </a:bodyPr>
          <a:lstStyle/>
          <a:p>
            <a:r>
              <a:rPr kumimoji="0" lang="zh-CN" altLang="en-US" sz="3200" b="0" i="0" u="none" strike="noStrike" kern="1200" cap="none" spc="0" normalizeH="0" baseline="0" noProof="0" dirty="0">
                <a:ln>
                  <a:noFill/>
                </a:ln>
                <a:solidFill>
                  <a:schemeClr val="accent5"/>
                </a:solidFill>
                <a:effectLst/>
                <a:uLnTx/>
                <a:uFillTx/>
                <a:latin typeface="+mn-lt"/>
                <a:ea typeface="冬青黑体简体中文 W6"/>
                <a:cs typeface="+mj-cs"/>
              </a:rPr>
              <a:t>商务扁平多彩信息图表设计</a:t>
            </a:r>
            <a:endParaRPr lang="zh-CN" altLang="en-US" sz="1400" dirty="0">
              <a:solidFill>
                <a:schemeClr val="accent5"/>
              </a:solidFill>
            </a:endParaRPr>
          </a:p>
        </p:txBody>
      </p:sp>
      <p:sp>
        <p:nvSpPr>
          <p:cNvPr id="2" name="矩形 1"/>
          <p:cNvSpPr/>
          <p:nvPr userDrawn="1"/>
        </p:nvSpPr>
        <p:spPr>
          <a:xfrm>
            <a:off x="-969707" y="-9281652"/>
            <a:ext cx="969707" cy="969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12192000" y="-9281652"/>
            <a:ext cx="969707" cy="969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userDrawn="1"/>
        </p:nvSpPr>
        <p:spPr>
          <a:xfrm>
            <a:off x="-969707" y="14849977"/>
            <a:ext cx="969707" cy="969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userDrawn="1"/>
        </p:nvSpPr>
        <p:spPr>
          <a:xfrm>
            <a:off x="12192000" y="14849977"/>
            <a:ext cx="969707" cy="969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l="28724" t="18060" r="18351" b="23731"/>
          <a:stretch>
            <a:fillRect/>
          </a:stretch>
        </p:blipFill>
        <p:spPr>
          <a:xfrm>
            <a:off x="1453852" y="299156"/>
            <a:ext cx="1518036" cy="1072214"/>
          </a:xfrm>
          <a:prstGeom prst="rect">
            <a:avLst/>
          </a:prstGeom>
        </p:spPr>
      </p:pic>
      <p:pic>
        <p:nvPicPr>
          <p:cNvPr id="8" name="图片 7"/>
          <p:cNvPicPr>
            <a:picLocks noChangeAspect="1"/>
          </p:cNvPicPr>
          <p:nvPr userDrawn="1"/>
        </p:nvPicPr>
        <p:blipFill rotWithShape="1">
          <a:blip r:embed="rId2">
            <a:duotone>
              <a:prstClr val="black"/>
              <a:srgbClr val="5F7797">
                <a:tint val="45000"/>
                <a:satMod val="400000"/>
              </a:srgbClr>
            </a:duotone>
          </a:blip>
          <a:srcRect l="28724" t="18060" r="18351" b="23731"/>
          <a:stretch>
            <a:fillRect/>
          </a:stretch>
        </p:blipFill>
        <p:spPr>
          <a:xfrm>
            <a:off x="1453852" y="1722574"/>
            <a:ext cx="1518036" cy="1072214"/>
          </a:xfrm>
          <a:prstGeom prst="rect">
            <a:avLst/>
          </a:prstGeom>
        </p:spPr>
      </p:pic>
      <p:pic>
        <p:nvPicPr>
          <p:cNvPr id="9" name="图片 8"/>
          <p:cNvPicPr>
            <a:picLocks noChangeAspect="1"/>
          </p:cNvPicPr>
          <p:nvPr userDrawn="1"/>
        </p:nvPicPr>
        <p:blipFill rotWithShape="1">
          <a:blip r:embed="rId3"/>
          <a:srcRect l="50251" t="5608" r="17874" b="13760"/>
          <a:stretch>
            <a:fillRect/>
          </a:stretch>
        </p:blipFill>
        <p:spPr>
          <a:xfrm>
            <a:off x="1453852" y="3145991"/>
            <a:ext cx="1518036" cy="1260743"/>
          </a:xfrm>
          <a:prstGeom prst="rect">
            <a:avLst/>
          </a:prstGeom>
        </p:spPr>
      </p:pic>
      <p:grpSp>
        <p:nvGrpSpPr>
          <p:cNvPr id="10" name="组合 9"/>
          <p:cNvGrpSpPr/>
          <p:nvPr userDrawn="1"/>
        </p:nvGrpSpPr>
        <p:grpSpPr>
          <a:xfrm>
            <a:off x="4924376" y="1508196"/>
            <a:ext cx="4554108" cy="1072215"/>
            <a:chOff x="4924376" y="1508196"/>
            <a:chExt cx="4554108" cy="1072215"/>
          </a:xfrm>
        </p:grpSpPr>
        <p:pic>
          <p:nvPicPr>
            <p:cNvPr id="11" name="图片 10"/>
            <p:cNvPicPr>
              <a:picLocks noChangeAspect="1"/>
            </p:cNvPicPr>
            <p:nvPr/>
          </p:nvPicPr>
          <p:blipFill rotWithShape="1">
            <a:blip r:embed="rId2"/>
            <a:srcRect l="28724" t="18060" r="18351" b="23731"/>
            <a:stretch>
              <a:fillRect/>
            </a:stretch>
          </p:blipFill>
          <p:spPr>
            <a:xfrm>
              <a:off x="6442412" y="1508196"/>
              <a:ext cx="1518036" cy="1072214"/>
            </a:xfrm>
            <a:prstGeom prst="rect">
              <a:avLst/>
            </a:prstGeom>
          </p:spPr>
        </p:pic>
        <p:pic>
          <p:nvPicPr>
            <p:cNvPr id="12" name="图片 11"/>
            <p:cNvPicPr>
              <a:picLocks noChangeAspect="1"/>
            </p:cNvPicPr>
            <p:nvPr/>
          </p:nvPicPr>
          <p:blipFill rotWithShape="1">
            <a:blip r:embed="rId2">
              <a:duotone>
                <a:prstClr val="black"/>
                <a:srgbClr val="5F7797">
                  <a:tint val="45000"/>
                  <a:satMod val="400000"/>
                </a:srgbClr>
              </a:duotone>
            </a:blip>
            <a:srcRect l="28724" t="18060" r="18351" b="23731"/>
            <a:stretch>
              <a:fillRect/>
            </a:stretch>
          </p:blipFill>
          <p:spPr>
            <a:xfrm>
              <a:off x="4924376" y="1508196"/>
              <a:ext cx="1518036" cy="1072214"/>
            </a:xfrm>
            <a:prstGeom prst="rect">
              <a:avLst/>
            </a:prstGeom>
          </p:spPr>
        </p:pic>
        <p:pic>
          <p:nvPicPr>
            <p:cNvPr id="13" name="图片 12"/>
            <p:cNvPicPr>
              <a:picLocks noChangeAspect="1"/>
            </p:cNvPicPr>
            <p:nvPr/>
          </p:nvPicPr>
          <p:blipFill rotWithShape="1">
            <a:blip r:embed="rId3"/>
            <a:srcRect l="50251" t="5608" r="17874" b="13760"/>
            <a:stretch>
              <a:fillRect/>
            </a:stretch>
          </p:blipFill>
          <p:spPr>
            <a:xfrm>
              <a:off x="7960448" y="1508197"/>
              <a:ext cx="1518036" cy="1072214"/>
            </a:xfrm>
            <a:prstGeom prst="rect">
              <a:avLst/>
            </a:prstGeom>
          </p:spPr>
        </p:pic>
      </p:grpSp>
      <p:pic>
        <p:nvPicPr>
          <p:cNvPr id="14" name="图片 13"/>
          <p:cNvPicPr>
            <a:picLocks noChangeAspect="1"/>
          </p:cNvPicPr>
          <p:nvPr userDrawn="1"/>
        </p:nvPicPr>
        <p:blipFill>
          <a:blip r:embed="rId4"/>
          <a:stretch>
            <a:fillRect/>
          </a:stretch>
        </p:blipFill>
        <p:spPr>
          <a:xfrm>
            <a:off x="4997506" y="3145991"/>
            <a:ext cx="4554107" cy="1072989"/>
          </a:xfrm>
          <a:prstGeom prst="rect">
            <a:avLst/>
          </a:prstGeom>
        </p:spPr>
      </p:pic>
      <p:grpSp>
        <p:nvGrpSpPr>
          <p:cNvPr id="15" name="组合 14"/>
          <p:cNvGrpSpPr/>
          <p:nvPr userDrawn="1"/>
        </p:nvGrpSpPr>
        <p:grpSpPr>
          <a:xfrm>
            <a:off x="309213" y="4757937"/>
            <a:ext cx="4500808" cy="1787168"/>
            <a:chOff x="416789" y="5339623"/>
            <a:chExt cx="4500808" cy="1787168"/>
          </a:xfrm>
          <a:solidFill>
            <a:schemeClr val="accent1"/>
          </a:solidFill>
        </p:grpSpPr>
        <p:sp>
          <p:nvSpPr>
            <p:cNvPr id="16" name="Freeform 271"/>
            <p:cNvSpPr/>
            <p:nvPr/>
          </p:nvSpPr>
          <p:spPr bwMode="auto">
            <a:xfrm>
              <a:off x="416789" y="53396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71"/>
            <p:cNvSpPr/>
            <p:nvPr/>
          </p:nvSpPr>
          <p:spPr bwMode="auto">
            <a:xfrm>
              <a:off x="569189" y="54920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1"/>
            <p:cNvSpPr/>
            <p:nvPr/>
          </p:nvSpPr>
          <p:spPr bwMode="auto">
            <a:xfrm>
              <a:off x="721589" y="56444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71"/>
            <p:cNvSpPr/>
            <p:nvPr/>
          </p:nvSpPr>
          <p:spPr bwMode="auto">
            <a:xfrm>
              <a:off x="873989" y="5796823"/>
              <a:ext cx="4043608" cy="1329968"/>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0" name="图片 19"/>
          <p:cNvPicPr>
            <a:picLocks noChangeAspect="1"/>
          </p:cNvPicPr>
          <p:nvPr userDrawn="1"/>
        </p:nvPicPr>
        <p:blipFill rotWithShape="1">
          <a:blip r:embed="rId5"/>
          <a:srcRect l="40886" t="7385" r="27768" b="10142"/>
          <a:stretch>
            <a:fillRect/>
          </a:stretch>
        </p:blipFill>
        <p:spPr>
          <a:xfrm>
            <a:off x="5248325" y="4838721"/>
            <a:ext cx="1412240" cy="1473200"/>
          </a:xfrm>
          <a:prstGeom prst="rect">
            <a:avLst/>
          </a:prstGeom>
        </p:spPr>
      </p:pic>
      <p:pic>
        <p:nvPicPr>
          <p:cNvPr id="21" name="图片 20"/>
          <p:cNvPicPr>
            <a:picLocks noChangeAspect="1"/>
          </p:cNvPicPr>
          <p:nvPr userDrawn="1"/>
        </p:nvPicPr>
        <p:blipFill rotWithShape="1">
          <a:blip r:embed="rId6"/>
          <a:srcRect l="35909" t="8184" r="27558" b="12755"/>
          <a:stretch>
            <a:fillRect/>
          </a:stretch>
        </p:blipFill>
        <p:spPr>
          <a:xfrm>
            <a:off x="6969779" y="4819964"/>
            <a:ext cx="1645920" cy="14122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499B917-A8F2-4D81-9DA6-3C9311A049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FB5F99-307A-4CC9-9B88-2F1B7C30AC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9B917-A8F2-4D81-9DA6-3C9311A049E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B5F99-307A-4CC9-9B88-2F1B7C30AC1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4.xml"/><Relationship Id="rId8" Type="http://schemas.microsoft.com/office/2007/relationships/media" Target="../media/media1.mp3"/><Relationship Id="rId7" Type="http://schemas.openxmlformats.org/officeDocument/2006/relationships/audio" Target="../media/media1.mp3"/><Relationship Id="rId6" Type="http://schemas.openxmlformats.org/officeDocument/2006/relationships/tags" Target="../tags/tag3.xml"/><Relationship Id="rId5" Type="http://schemas.openxmlformats.org/officeDocument/2006/relationships/image" Target="../media/image8.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7.jpe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5.xml"/><Relationship Id="rId10" Type="http://schemas.openxmlformats.org/officeDocument/2006/relationships/image" Target="../media/image9.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jianshu.com/p/366b2446eaab"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pub.dev/packages/cached_network_image" TargetMode="External"/><Relationship Id="rId1" Type="http://schemas.openxmlformats.org/officeDocument/2006/relationships/hyperlink" Target="https://www.jianshu.com/p/9b21dca71e3f"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hyperlink" Target="https://juejin.im/post/5c20787fe51d4554055562fd#heading-6" TargetMode="External"/></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image" Target="../media/image8.png"/><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7.jpe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juejin.im/post/5cb1c9d5f265da037371777f"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jianshu.com/p/add5a6e5c87a"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juejin.im/post/5bc5a56a5188255c352d88fe"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juejin.im/post/5ce73cc2f265da1b6836964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best-flutter/transformer_page_view" TargetMode="External"/><Relationship Id="rId1" Type="http://schemas.openxmlformats.org/officeDocument/2006/relationships/hyperlink" Target="https://www.jianshu.com/p/dc4853c33562"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juejin.im/post/5cb3405ae51d456e442ff310" TargetMode="External"/><Relationship Id="rId1" Type="http://schemas.openxmlformats.org/officeDocument/2006/relationships/hyperlink" Target="https://www.jianshu.com/p/387d730cbe92"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theyakka/fluro" TargetMode="External"/><Relationship Id="rId1" Type="http://schemas.openxmlformats.org/officeDocument/2006/relationships/hyperlink" Target="https://juejin.im/post/5cad8dd0f265da039955c27d#heading-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juejin.im/post/5d051a5b6fb9a07ec07fbdc5&#13;" TargetMode="Externa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flutterchina/dio/blob/master/README-ZH.md" TargetMode="Externa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hyperlink" Target="https://juejin.im/post/5cdee8a151882525b21a5f9e" TargetMode="External"/><Relationship Id="rId4" Type="http://schemas.openxmlformats.org/officeDocument/2006/relationships/hyperlink" Target="https://juejin.im/post/5bcea438e51d4536c65d2232" TargetMode="External"/><Relationship Id="rId3" Type="http://schemas.openxmlformats.org/officeDocument/2006/relationships/hyperlink" Target="https://juejin.im/post/5bb6f344f265da0aa664d68a#heading-10" TargetMode="External"/><Relationship Id="rId2" Type="http://schemas.openxmlformats.org/officeDocument/2006/relationships/hyperlink" Target="https://juejin.im/post/5ba26c086fb9a05ce57697da" TargetMode="External"/><Relationship Id="rId1" Type="http://schemas.openxmlformats.org/officeDocument/2006/relationships/hyperlink" Target="https://juejin.im/post/5b97fa0d5188255c5546dcf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hzgotb.github.io/fish-redux-docs/zh/guide/get-started/#%E4%BB%80%E4%B9%88%E6%98%AF-fish-redux&#13;" TargetMode="External"/><Relationship Id="rId1" Type="http://schemas.openxmlformats.org/officeDocument/2006/relationships/hyperlink" Target="https://github.com/alibaba/fish-redux"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tags" Target="../tags/tag12.xml"/><Relationship Id="rId3"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4" name="PA_文本框 113"/>
          <p:cNvSpPr txBox="1"/>
          <p:nvPr>
            <p:custDataLst>
              <p:tags r:id="rId3"/>
            </p:custDataLst>
          </p:nvPr>
        </p:nvSpPr>
        <p:spPr>
          <a:xfrm>
            <a:off x="2214238" y="2661496"/>
            <a:ext cx="7816197" cy="1106805"/>
          </a:xfrm>
          <a:prstGeom prst="rect">
            <a:avLst/>
          </a:prstGeom>
          <a:noFill/>
          <a:ln>
            <a:noFill/>
          </a:ln>
        </p:spPr>
        <p:txBody>
          <a:bodyPr wrap="square" rtlCol="0">
            <a:spAutoFit/>
          </a:bodyPr>
          <a:lstStyle/>
          <a:p>
            <a:pPr algn="ctr"/>
            <a:r>
              <a:rPr lang="zh-CN" altLang="en-US" sz="6600" b="1"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陪伴</a:t>
            </a:r>
            <a:r>
              <a:rPr lang="en-US" altLang="zh-CN" sz="6600" b="1"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flutter</a:t>
            </a:r>
            <a:endParaRPr lang="en-US" altLang="zh-CN" sz="6600" b="1"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5" name="PA_文本框 114"/>
          <p:cNvSpPr txBox="1"/>
          <p:nvPr>
            <p:custDataLst>
              <p:tags r:id="rId4"/>
            </p:custDataLst>
          </p:nvPr>
        </p:nvSpPr>
        <p:spPr>
          <a:xfrm>
            <a:off x="3080621" y="4391513"/>
            <a:ext cx="6083431" cy="398780"/>
          </a:xfrm>
          <a:prstGeom prst="rect">
            <a:avLst/>
          </a:prstGeom>
          <a:noFill/>
          <a:ln>
            <a:noFill/>
          </a:ln>
        </p:spPr>
        <p:txBody>
          <a:bodyPr wrap="square" rtlCol="0">
            <a:spAutoFit/>
          </a:bodyPr>
          <a:lstStyle>
            <a:defPPr>
              <a:defRPr lang="zh-CN"/>
            </a:defPPr>
            <a:lvl1pPr algn="ctr">
              <a:defRPr sz="2000">
                <a:blipFill>
                  <a:blip r:embed="rId5"/>
                  <a:stretch>
                    <a:fillRect/>
                  </a:stretch>
                </a:blipFill>
              </a:defRPr>
            </a:lvl1pPr>
          </a:lstStyle>
          <a:p>
            <a:pPr algn="ctr"/>
            <a:r>
              <a:rPr lang="zh-CN" altLang="en-US"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移动平台组：前端开发： 叶宁</a:t>
            </a:r>
            <a:endParaRPr lang="zh-CN" altLang="en-US"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116" name="PA_chenying0907 115"/>
          <p:cNvGrpSpPr/>
          <p:nvPr>
            <p:custDataLst>
              <p:tags r:id="rId6"/>
            </p:custDataLst>
          </p:nvPr>
        </p:nvGrpSpPr>
        <p:grpSpPr>
          <a:xfrm>
            <a:off x="2930504" y="3893224"/>
            <a:ext cx="6383665" cy="325437"/>
            <a:chOff x="2481804" y="4179888"/>
            <a:chExt cx="7313171" cy="325437"/>
          </a:xfrm>
          <a:solidFill>
            <a:srgbClr val="5F7797"/>
          </a:solidFill>
        </p:grpSpPr>
        <p:sp>
          <p:nvSpPr>
            <p:cNvPr id="117" name="Freeform 35"/>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8" name="Freeform 41"/>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9" name="Freeform 47"/>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0" name="Freeform 52"/>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1" name="Freeform 56"/>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2" name="Freeform 59"/>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3" name="Freeform 61"/>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4" name="Freeform 68"/>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5" name="Freeform 73"/>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6" name="Freeform 74"/>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7" name="Freeform 76"/>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8" name="Freeform 79"/>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9" name="Freeform 80"/>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0" name="Freeform 81"/>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1" name="Freeform 83"/>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2" name="Freeform 85"/>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3" name="Freeform 87"/>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4" name="Freeform 88"/>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5" name="Freeform 92"/>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6" name="Freeform 93"/>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8" name="Freeform 94"/>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9" name="Freeform 95"/>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0" name="Freeform 96"/>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1" name="Freeform 100"/>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2" name="Freeform 101"/>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3" name="Freeform 102"/>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4" name="Freeform 103"/>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5" name="Freeform 105"/>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6" name="Freeform 107"/>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7" name="Freeform 108"/>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8" name="Freeform 109"/>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9" name="Freeform 110"/>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0" name="Freeform 111"/>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1" name="Freeform 112"/>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2" name="Freeform 113"/>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3" name="Freeform 114"/>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4" name="Freeform 115"/>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5" name="Freeform 116"/>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6" name="Freeform 117"/>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7" name="Freeform 118"/>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8" name="Freeform 120"/>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9" name="Freeform 127"/>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0" name="Freeform 128"/>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1" name="Freeform 130"/>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2" name="Freeform 133"/>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3" name="Freeform 135"/>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4"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5" name="Freeform 137"/>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6" name="Freeform 138"/>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7" name="Freeform 139"/>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8" name="Freeform 140"/>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9" name="Freeform 144"/>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0" name="Freeform 145"/>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1" name="Freeform 146"/>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3" name="Freeform 148"/>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4" name="Freeform 149"/>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5" name="Freeform 150"/>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6" name="Freeform 151"/>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7" name="Freeform 153"/>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8" name="Freeform 154"/>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9" name="Freeform 155"/>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pic>
        <p:nvPicPr>
          <p:cNvPr id="137" name="PA_安妮的仙境 - Bandari">
            <a:hlinkClick r:id="" action="ppaction://media"/>
          </p:cNvPr>
          <p:cNvPicPr>
            <a:picLocks noChangeAspect="1"/>
          </p:cNvPicPr>
          <p:nvPr>
            <a:audioFile r:link="rId7"/>
            <p:extLst>
              <p:ext uri="{DAA4B4D4-6D71-4841-9C94-3DE7FCFB9230}">
                <p14:media xmlns:p14="http://schemas.microsoft.com/office/powerpoint/2010/main" r:embed="rId8"/>
              </p:ext>
            </p:extLst>
            <p:custDataLst>
              <p:tags r:id="rId9"/>
            </p:custDataLst>
          </p:nvPr>
        </p:nvPicPr>
        <p:blipFill>
          <a:blip r:embed="rId10"/>
          <a:stretch>
            <a:fillRect/>
          </a:stretch>
        </p:blipFill>
        <p:spPr>
          <a:xfrm>
            <a:off x="-960784" y="-20869"/>
            <a:ext cx="609600" cy="609600"/>
          </a:xfrm>
          <a:prstGeom prst="rect">
            <a:avLst/>
          </a:prstGeom>
        </p:spPr>
      </p:pic>
      <p:sp>
        <p:nvSpPr>
          <p:cNvPr id="68" name="PA_文本框 113"/>
          <p:cNvSpPr txBox="1"/>
          <p:nvPr>
            <p:custDataLst>
              <p:tags r:id="rId11"/>
            </p:custDataLst>
          </p:nvPr>
        </p:nvSpPr>
        <p:spPr>
          <a:xfrm>
            <a:off x="4794777" y="1694727"/>
            <a:ext cx="2655119" cy="1107996"/>
          </a:xfrm>
          <a:prstGeom prst="rect">
            <a:avLst/>
          </a:prstGeom>
          <a:noFill/>
          <a:ln>
            <a:noFill/>
          </a:ln>
        </p:spPr>
        <p:txBody>
          <a:bodyPr wrap="square" rtlCol="0">
            <a:spAutoFit/>
          </a:bodyPr>
          <a:lstStyle/>
          <a:p>
            <a:pPr algn="dist"/>
            <a:r>
              <a:rPr lang="en-US" altLang="zh-CN" sz="6600" b="1"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2019</a:t>
            </a:r>
            <a:endParaRPr lang="zh-CN" altLang="en-US" sz="6600" b="1"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7"/>
                                        </p:tgtEl>
                                      </p:cBhvr>
                                    </p:cmd>
                                  </p:childTnLst>
                                </p:cTn>
                              </p:par>
                            </p:childTnLst>
                          </p:cTn>
                        </p:par>
                        <p:par>
                          <p:cTn id="7" fill="hold">
                            <p:stCondLst>
                              <p:cond delay="0"/>
                            </p:stCondLst>
                            <p:childTnLst>
                              <p:par>
                                <p:cTn id="8" presetID="23" presetClass="entr" presetSubtype="36" fill="hold" grpId="0" nodeType="afterEffect">
                                  <p:stCondLst>
                                    <p:cond delay="0"/>
                                  </p:stCondLst>
                                  <p:iterate type="lt">
                                    <p:tmPct val="10000"/>
                                  </p:iterate>
                                  <p:childTnLst>
                                    <p:set>
                                      <p:cBhvr>
                                        <p:cTn id="9" dur="1" fill="hold">
                                          <p:stCondLst>
                                            <p:cond delay="0"/>
                                          </p:stCondLst>
                                        </p:cTn>
                                        <p:tgtEl>
                                          <p:spTgt spid="114"/>
                                        </p:tgtEl>
                                        <p:attrNameLst>
                                          <p:attrName>style.visibility</p:attrName>
                                        </p:attrNameLst>
                                      </p:cBhvr>
                                      <p:to>
                                        <p:strVal val="visible"/>
                                      </p:to>
                                    </p:set>
                                    <p:anim calcmode="lin" valueType="num">
                                      <p:cBhvr>
                                        <p:cTn id="10" dur="500" fill="hold"/>
                                        <p:tgtEl>
                                          <p:spTgt spid="114"/>
                                        </p:tgtEl>
                                        <p:attrNameLst>
                                          <p:attrName>ppt_w</p:attrName>
                                        </p:attrNameLst>
                                      </p:cBhvr>
                                      <p:tavLst>
                                        <p:tav tm="0">
                                          <p:val>
                                            <p:strVal val="(6*min(max(#ppt_w*#ppt_h,.3),1)-7.4)/-.7*#ppt_w"/>
                                          </p:val>
                                        </p:tav>
                                        <p:tav tm="100000">
                                          <p:val>
                                            <p:strVal val="#ppt_w"/>
                                          </p:val>
                                        </p:tav>
                                      </p:tavLst>
                                    </p:anim>
                                    <p:anim calcmode="lin" valueType="num">
                                      <p:cBhvr>
                                        <p:cTn id="11" dur="500" fill="hold"/>
                                        <p:tgtEl>
                                          <p:spTgt spid="114"/>
                                        </p:tgtEl>
                                        <p:attrNameLst>
                                          <p:attrName>ppt_h</p:attrName>
                                        </p:attrNameLst>
                                      </p:cBhvr>
                                      <p:tavLst>
                                        <p:tav tm="0">
                                          <p:val>
                                            <p:strVal val="(6*min(max(#ppt_w*#ppt_h,.3),1)-7.4)/-.7*#ppt_h"/>
                                          </p:val>
                                        </p:tav>
                                        <p:tav tm="100000">
                                          <p:val>
                                            <p:strVal val="#ppt_h"/>
                                          </p:val>
                                        </p:tav>
                                      </p:tavLst>
                                    </p:anim>
                                    <p:anim calcmode="lin" valueType="num">
                                      <p:cBhvr>
                                        <p:cTn id="12" dur="500" fill="hold"/>
                                        <p:tgtEl>
                                          <p:spTgt spid="114"/>
                                        </p:tgtEl>
                                        <p:attrNameLst>
                                          <p:attrName>ppt_x</p:attrName>
                                        </p:attrNameLst>
                                      </p:cBhvr>
                                      <p:tavLst>
                                        <p:tav tm="0">
                                          <p:val>
                                            <p:fltVal val="0.5"/>
                                          </p:val>
                                        </p:tav>
                                        <p:tav tm="100000">
                                          <p:val>
                                            <p:strVal val="#ppt_x"/>
                                          </p:val>
                                        </p:tav>
                                      </p:tavLst>
                                    </p:anim>
                                    <p:anim calcmode="lin" valueType="num">
                                      <p:cBhvr>
                                        <p:cTn id="13" dur="500" fill="hold"/>
                                        <p:tgtEl>
                                          <p:spTgt spid="114"/>
                                        </p:tgtEl>
                                        <p:attrNameLst>
                                          <p:attrName>ppt_y</p:attrName>
                                        </p:attrNameLst>
                                      </p:cBhvr>
                                      <p:tavLst>
                                        <p:tav tm="0">
                                          <p:val>
                                            <p:strVal val="1+(6*min(max(#ppt_w*#ppt_h,.3),1)-7.4)/-.7*#ppt_h/2"/>
                                          </p:val>
                                        </p:tav>
                                        <p:tav tm="100000">
                                          <p:val>
                                            <p:strVal val="#ppt_y"/>
                                          </p:val>
                                        </p:tav>
                                      </p:tavLst>
                                    </p:anim>
                                  </p:childTnLst>
                                </p:cTn>
                              </p:par>
                            </p:childTnLst>
                          </p:cTn>
                        </p:par>
                        <p:par>
                          <p:cTn id="14" fill="hold">
                            <p:stCondLst>
                              <p:cond delay="9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5"/>
                                        </p:tgtEl>
                                        <p:attrNameLst>
                                          <p:attrName>ppt_y</p:attrName>
                                        </p:attrNameLst>
                                      </p:cBhvr>
                                      <p:tavLst>
                                        <p:tav tm="0">
                                          <p:val>
                                            <p:strVal val="#ppt_y"/>
                                          </p:val>
                                        </p:tav>
                                        <p:tav tm="100000">
                                          <p:val>
                                            <p:strVal val="#ppt_y"/>
                                          </p:val>
                                        </p:tav>
                                      </p:tavLst>
                                    </p:anim>
                                    <p:anim calcmode="lin" valueType="num">
                                      <p:cBhvr>
                                        <p:cTn id="19"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5"/>
                                        </p:tgtEl>
                                      </p:cBhvr>
                                    </p:animEffect>
                                  </p:childTnLst>
                                </p:cTn>
                              </p:par>
                            </p:childTnLst>
                          </p:cTn>
                        </p:par>
                        <p:par>
                          <p:cTn id="22" fill="hold">
                            <p:stCondLst>
                              <p:cond delay="2051"/>
                            </p:stCondLst>
                            <p:childTnLst>
                              <p:par>
                                <p:cTn id="23" presetID="22" presetClass="entr" presetSubtype="8" fill="hold" nodeType="after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wipe(left)">
                                      <p:cBhvr>
                                        <p:cTn id="25" dur="500"/>
                                        <p:tgtEl>
                                          <p:spTgt spid="116"/>
                                        </p:tgtEl>
                                      </p:cBhvr>
                                    </p:animEffect>
                                  </p:childTnLst>
                                </p:cTn>
                              </p:par>
                            </p:childTnLst>
                          </p:cTn>
                        </p:par>
                        <p:par>
                          <p:cTn id="26" fill="hold">
                            <p:stCondLst>
                              <p:cond delay="2551"/>
                            </p:stCondLst>
                            <p:childTnLst>
                              <p:par>
                                <p:cTn id="27" presetID="23" presetClass="entr" presetSubtype="36" fill="hold" grpId="0" nodeType="afterEffect">
                                  <p:stCondLst>
                                    <p:cond delay="0"/>
                                  </p:stCondLst>
                                  <p:iterate type="lt">
                                    <p:tmPct val="10000"/>
                                  </p:iterate>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strVal val="(6*min(max(#ppt_w*#ppt_h,.3),1)-7.4)/-.7*#ppt_w"/>
                                          </p:val>
                                        </p:tav>
                                        <p:tav tm="100000">
                                          <p:val>
                                            <p:strVal val="#ppt_w"/>
                                          </p:val>
                                        </p:tav>
                                      </p:tavLst>
                                    </p:anim>
                                    <p:anim calcmode="lin" valueType="num">
                                      <p:cBhvr>
                                        <p:cTn id="30" dur="500" fill="hold"/>
                                        <p:tgtEl>
                                          <p:spTgt spid="68"/>
                                        </p:tgtEl>
                                        <p:attrNameLst>
                                          <p:attrName>ppt_h</p:attrName>
                                        </p:attrNameLst>
                                      </p:cBhvr>
                                      <p:tavLst>
                                        <p:tav tm="0">
                                          <p:val>
                                            <p:strVal val="(6*min(max(#ppt_w*#ppt_h,.3),1)-7.4)/-.7*#ppt_h"/>
                                          </p:val>
                                        </p:tav>
                                        <p:tav tm="100000">
                                          <p:val>
                                            <p:strVal val="#ppt_h"/>
                                          </p:val>
                                        </p:tav>
                                      </p:tavLst>
                                    </p:anim>
                                    <p:anim calcmode="lin" valueType="num">
                                      <p:cBhvr>
                                        <p:cTn id="31" dur="500" fill="hold"/>
                                        <p:tgtEl>
                                          <p:spTgt spid="68"/>
                                        </p:tgtEl>
                                        <p:attrNameLst>
                                          <p:attrName>ppt_x</p:attrName>
                                        </p:attrNameLst>
                                      </p:cBhvr>
                                      <p:tavLst>
                                        <p:tav tm="0">
                                          <p:val>
                                            <p:fltVal val="0.5"/>
                                          </p:val>
                                        </p:tav>
                                        <p:tav tm="100000">
                                          <p:val>
                                            <p:strVal val="#ppt_x"/>
                                          </p:val>
                                        </p:tav>
                                      </p:tavLst>
                                    </p:anim>
                                    <p:anim calcmode="lin" valueType="num">
                                      <p:cBhvr>
                                        <p:cTn id="32" dur="500" fill="hold"/>
                                        <p:tgtEl>
                                          <p:spTgt spid="68"/>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137"/>
                </p:tgtEl>
              </p:cMediaNode>
            </p:audio>
          </p:childTnLst>
        </p:cTn>
      </p:par>
    </p:tnLst>
    <p:bldLst>
      <p:bldP spid="114" grpId="0"/>
      <p:bldP spid="115" grpId="0"/>
      <p:bldP spid="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 name="组合 15"/>
          <p:cNvGrpSpPr/>
          <p:nvPr/>
        </p:nvGrpSpPr>
        <p:grpSpPr bwMode="auto">
          <a:xfrm>
            <a:off x="-316706" y="114301"/>
            <a:ext cx="2894410" cy="394097"/>
            <a:chOff x="6168776" y="1221671"/>
            <a:chExt cx="4455682" cy="606624"/>
          </a:xfrm>
        </p:grpSpPr>
        <p:sp>
          <p:nvSpPr>
            <p:cNvPr id="42"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5" name="文本框 13"/>
            <p:cNvSpPr txBox="1">
              <a:spLocks noChangeArrowheads="1"/>
            </p:cNvSpPr>
            <p:nvPr/>
          </p:nvSpPr>
          <p:spPr bwMode="auto">
            <a:xfrm>
              <a:off x="6834600" y="1233423"/>
              <a:ext cx="260608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生命周期</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2" name="文本框 1"/>
          <p:cNvSpPr txBox="1"/>
          <p:nvPr/>
        </p:nvSpPr>
        <p:spPr>
          <a:xfrm>
            <a:off x="1947545" y="1005840"/>
            <a:ext cx="3383280" cy="368300"/>
          </a:xfrm>
          <a:prstGeom prst="rect">
            <a:avLst/>
          </a:prstGeom>
          <a:noFill/>
        </p:spPr>
        <p:txBody>
          <a:bodyPr wrap="none" rtlCol="0">
            <a:spAutoFit/>
          </a:bodyPr>
          <a:p>
            <a:pPr algn="l"/>
            <a:r>
              <a:rPr lang="zh-CN" altLang="en-US"/>
              <a:t>二个页面之前的切换的流程如图</a:t>
            </a:r>
            <a:endParaRPr lang="zh-CN" altLang="en-US"/>
          </a:p>
        </p:txBody>
      </p:sp>
      <p:pic>
        <p:nvPicPr>
          <p:cNvPr id="7" name="图片 6" descr="pageslife"/>
          <p:cNvPicPr>
            <a:picLocks noChangeAspect="1"/>
          </p:cNvPicPr>
          <p:nvPr/>
        </p:nvPicPr>
        <p:blipFill>
          <a:blip r:embed="rId1"/>
          <a:stretch>
            <a:fillRect/>
          </a:stretch>
        </p:blipFill>
        <p:spPr>
          <a:xfrm>
            <a:off x="1515745" y="1757680"/>
            <a:ext cx="10113010" cy="3909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2894410" cy="394097"/>
            <a:chOff x="6168776" y="1221671"/>
            <a:chExt cx="445568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834600" y="1233423"/>
              <a:ext cx="260608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生命周期</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950595" y="846455"/>
            <a:ext cx="2042160" cy="368300"/>
          </a:xfrm>
          <a:prstGeom prst="rect">
            <a:avLst/>
          </a:prstGeom>
          <a:noFill/>
        </p:spPr>
        <p:txBody>
          <a:bodyPr wrap="none" rtlCol="0">
            <a:spAutoFit/>
          </a:bodyPr>
          <a:p>
            <a:pPr algn="l"/>
            <a:r>
              <a:rPr lang="zh-CN" altLang="en-US"/>
              <a:t>flutter 前后台交互</a:t>
            </a:r>
            <a:endParaRPr lang="zh-CN" altLang="en-US"/>
          </a:p>
        </p:txBody>
      </p:sp>
      <p:sp>
        <p:nvSpPr>
          <p:cNvPr id="7" name="文本框 6"/>
          <p:cNvSpPr txBox="1"/>
          <p:nvPr/>
        </p:nvSpPr>
        <p:spPr>
          <a:xfrm>
            <a:off x="950595" y="1404620"/>
            <a:ext cx="6906260" cy="645160"/>
          </a:xfrm>
          <a:prstGeom prst="rect">
            <a:avLst/>
          </a:prstGeom>
          <a:noFill/>
        </p:spPr>
        <p:txBody>
          <a:bodyPr wrap="none" rtlCol="0">
            <a:spAutoFit/>
          </a:bodyPr>
          <a:p>
            <a:pPr algn="l"/>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rPr>
              <a:t>在我们原生 Android（或者 IOS）开发中，很多是否要在对应的生命周期做一些事件，</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endParaRPr>
          </a:p>
          <a:p>
            <a:pPr algn="l"/>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rPr>
              <a:t>例如 App 从后台进入前台</a:t>
            </a:r>
            <a:r>
              <a:rPr lang="zh-CN" altLang="en-US" sz="1200" dirty="0">
                <a:solidFill>
                  <a:srgbClr val="B3B3B3"/>
                </a:solidFill>
                <a:latin typeface="字魂59号-创粗黑" panose="00000500000000000000" pitchFamily="2" charset="-122"/>
                <a:ea typeface="字魂59号-创粗黑" panose="00000500000000000000" pitchFamily="2" charset="-122"/>
                <a:cs typeface="+mn-ea"/>
              </a:rPr>
              <a:t>，从</a:t>
            </a: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rPr>
              <a:t>前台退入后台（或被遮盖），以及需要在确保 UI 绘制后做一些处理，</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endParaRPr>
          </a:p>
          <a:p>
            <a:pPr algn="l"/>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rPr>
              <a:t>这在我们原生开发中很容易做到，那么在 Flutter 中需要怎么去做呢？</a:t>
            </a:r>
            <a:endParaRPr lang="zh-CN" altLang="en-US" sz="1200">
              <a:latin typeface="+mj-lt"/>
              <a:cs typeface="+mj-lt"/>
            </a:endParaRPr>
          </a:p>
        </p:txBody>
      </p:sp>
      <p:pic>
        <p:nvPicPr>
          <p:cNvPr id="9" name="图片 8" descr="1"/>
          <p:cNvPicPr>
            <a:picLocks noChangeAspect="1"/>
          </p:cNvPicPr>
          <p:nvPr/>
        </p:nvPicPr>
        <p:blipFill>
          <a:blip r:embed="rId1"/>
          <a:stretch>
            <a:fillRect/>
          </a:stretch>
        </p:blipFill>
        <p:spPr>
          <a:xfrm>
            <a:off x="1064895" y="2176780"/>
            <a:ext cx="5695950" cy="4576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2894410" cy="394097"/>
            <a:chOff x="6168776" y="1221671"/>
            <a:chExt cx="445568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834600" y="1233423"/>
              <a:ext cx="260608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生命周期</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8" name="组合 7"/>
          <p:cNvGrpSpPr/>
          <p:nvPr/>
        </p:nvGrpSpPr>
        <p:grpSpPr>
          <a:xfrm>
            <a:off x="848995" y="947420"/>
            <a:ext cx="8723630" cy="5222240"/>
            <a:chOff x="1497" y="2212"/>
            <a:chExt cx="13738" cy="8224"/>
          </a:xfrm>
        </p:grpSpPr>
        <p:sp>
          <p:nvSpPr>
            <p:cNvPr id="7" name="文本框 6"/>
            <p:cNvSpPr txBox="1"/>
            <p:nvPr/>
          </p:nvSpPr>
          <p:spPr>
            <a:xfrm>
              <a:off x="1497" y="2212"/>
              <a:ext cx="13739" cy="434"/>
            </a:xfrm>
            <a:prstGeom prst="rect">
              <a:avLst/>
            </a:prstGeom>
            <a:noFill/>
          </p:spPr>
          <p:txBody>
            <a:bodyPr wrap="none" rtlCol="0">
              <a:spAutoFit/>
            </a:bodyPr>
            <a:p>
              <a:pPr algn="l"/>
              <a:r>
                <a:rPr lang="zh-CN" altLang="en-US" sz="1200" dirty="0">
                  <a:ln/>
                  <a:solidFill>
                    <a:schemeClr val="tx1"/>
                  </a:solidFill>
                  <a:effectLst>
                    <a:outerShdw blurRad="38100" dist="19050" dir="2700000" algn="tl" rotWithShape="0">
                      <a:schemeClr val="dk1">
                        <a:alpha val="40000"/>
                      </a:schemeClr>
                    </a:outerShdw>
                  </a:effectLst>
                  <a:latin typeface="+mn-ea"/>
                  <a:ea typeface="字魂59号-创粗黑" panose="00000500000000000000" pitchFamily="2" charset="-122"/>
                  <a:cs typeface="+mn-ea"/>
                </a:rPr>
                <a:t>我们只要给 WidgetsBinding 的单例对象添加 WidgetsBindingObserver，然后此类粘合(with)WidgetsBindingObserver 抽象类</a:t>
              </a:r>
              <a:endParaRPr lang="zh-CN" altLang="en-US" sz="1200" dirty="0">
                <a:ln/>
                <a:solidFill>
                  <a:schemeClr val="tx1"/>
                </a:solidFill>
                <a:effectLst>
                  <a:outerShdw blurRad="38100" dist="19050" dir="2700000" algn="tl" rotWithShape="0">
                    <a:schemeClr val="dk1">
                      <a:alpha val="40000"/>
                    </a:schemeClr>
                  </a:outerShdw>
                </a:effectLst>
                <a:latin typeface="+mn-ea"/>
                <a:ea typeface="字魂59号-创粗黑" panose="00000500000000000000" pitchFamily="2" charset="-122"/>
                <a:cs typeface="+mn-ea"/>
              </a:endParaRPr>
            </a:p>
          </p:txBody>
        </p:sp>
        <p:pic>
          <p:nvPicPr>
            <p:cNvPr id="9" name="图片 8" descr="/Users/yen/Desktop/2.png2"/>
            <p:cNvPicPr>
              <a:picLocks noChangeAspect="1"/>
            </p:cNvPicPr>
            <p:nvPr/>
          </p:nvPicPr>
          <p:blipFill>
            <a:blip r:embed="rId1"/>
            <a:srcRect/>
            <a:stretch>
              <a:fillRect/>
            </a:stretch>
          </p:blipFill>
          <p:spPr>
            <a:xfrm>
              <a:off x="1497" y="2965"/>
              <a:ext cx="10600" cy="6494"/>
            </a:xfrm>
            <a:prstGeom prst="rect">
              <a:avLst/>
            </a:prstGeom>
          </p:spPr>
        </p:pic>
        <p:sp>
          <p:nvSpPr>
            <p:cNvPr id="2" name="文本框 1"/>
            <p:cNvSpPr txBox="1"/>
            <p:nvPr/>
          </p:nvSpPr>
          <p:spPr>
            <a:xfrm>
              <a:off x="1497" y="9712"/>
              <a:ext cx="13071" cy="725"/>
            </a:xfrm>
            <a:prstGeom prst="rect">
              <a:avLst/>
            </a:prstGeom>
            <a:noFill/>
          </p:spPr>
          <p:txBody>
            <a:bodyPr wrap="none" rtlCol="0">
              <a:spAutoFit/>
            </a:bodyPr>
            <a:p>
              <a:pPr algn="l"/>
              <a:r>
                <a:rPr lang="zh-CN" altLang="en-US" sz="1200" dirty="0">
                  <a:solidFill>
                    <a:schemeClr val="tx1"/>
                  </a:solidFill>
                  <a:effectLst>
                    <a:outerShdw blurRad="38100" dist="19050" dir="2700000" algn="tl" rotWithShape="0">
                      <a:schemeClr val="dk1">
                        <a:alpha val="40000"/>
                      </a:schemeClr>
                    </a:outerShdw>
                  </a:effectLst>
                  <a:latin typeface="+mn-ea"/>
                  <a:ea typeface="字魂59号-创粗黑" panose="00000500000000000000" pitchFamily="2" charset="-122"/>
                  <a:cs typeface="+mn-ea"/>
                </a:rPr>
                <a:t>其中我们重写了 override 了 didChangeAppLifecycleState，这个方法有一个参数类型为 AppLifecycleState 的枚举类，</a:t>
              </a:r>
              <a:endParaRPr lang="zh-CN" altLang="en-US" sz="1200" dirty="0">
                <a:solidFill>
                  <a:schemeClr val="tx1"/>
                </a:solidFill>
                <a:effectLst>
                  <a:outerShdw blurRad="38100" dist="19050" dir="2700000" algn="tl" rotWithShape="0">
                    <a:schemeClr val="dk1">
                      <a:alpha val="40000"/>
                    </a:schemeClr>
                  </a:outerShdw>
                </a:effectLst>
                <a:latin typeface="+mn-ea"/>
                <a:ea typeface="字魂59号-创粗黑" panose="00000500000000000000" pitchFamily="2" charset="-122"/>
                <a:cs typeface="+mn-ea"/>
              </a:endParaRPr>
            </a:p>
            <a:p>
              <a:pPr algn="l"/>
              <a:r>
                <a:rPr lang="zh-CN" altLang="en-US" sz="1200" dirty="0">
                  <a:solidFill>
                    <a:schemeClr val="tx1"/>
                  </a:solidFill>
                  <a:effectLst>
                    <a:outerShdw blurRad="38100" dist="19050" dir="2700000" algn="tl" rotWithShape="0">
                      <a:schemeClr val="dk1">
                        <a:alpha val="40000"/>
                      </a:schemeClr>
                    </a:outerShdw>
                  </a:effectLst>
                  <a:latin typeface="+mn-ea"/>
                  <a:ea typeface="字魂59号-创粗黑" panose="00000500000000000000" pitchFamily="2" charset="-122"/>
                  <a:cs typeface="+mn-ea"/>
                </a:rPr>
                <a:t>我们可以根据它的状态来处理我们的一些任务。</a:t>
              </a:r>
              <a:endParaRPr lang="zh-CN" altLang="en-US" sz="1200" dirty="0">
                <a:solidFill>
                  <a:schemeClr val="tx1"/>
                </a:solidFill>
                <a:effectLst>
                  <a:outerShdw blurRad="38100" dist="19050" dir="2700000" algn="tl" rotWithShape="0">
                    <a:schemeClr val="dk1">
                      <a:alpha val="40000"/>
                    </a:schemeClr>
                  </a:outerShdw>
                </a:effectLst>
                <a:latin typeface="+mn-ea"/>
                <a:ea typeface="字魂59号-创粗黑" panose="00000500000000000000" pitchFamily="2"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-1 </a:t>
            </a:r>
            <a:r>
              <a:rPr lang="zh-CN" altLang="en-US">
                <a:sym typeface="+mn-ea"/>
              </a:rPr>
              <a:t>Container</a:t>
            </a:r>
            <a:endParaRPr lang="en-US" altLang="zh-CN"/>
          </a:p>
        </p:txBody>
      </p:sp>
      <p:sp>
        <p:nvSpPr>
          <p:cNvPr id="7" name="文本框 6"/>
          <p:cNvSpPr txBox="1"/>
          <p:nvPr/>
        </p:nvSpPr>
        <p:spPr>
          <a:xfrm>
            <a:off x="825500" y="2101215"/>
            <a:ext cx="8827135" cy="922020"/>
          </a:xfrm>
          <a:prstGeom prst="rect">
            <a:avLst/>
          </a:prstGeom>
          <a:noFill/>
        </p:spPr>
        <p:txBody>
          <a:bodyPr wrap="square" rtlCol="0" anchor="t">
            <a:spAutoFit/>
          </a:bodyPr>
          <a:p>
            <a:r>
              <a:rPr lang="zh-CN" altLang="en-US"/>
              <a:t>容器，一个常用的控件，由基本的绘制、位置和大小控件组成。负责创建矩形的可视元素，可以用 BoxDecoration 来设计样式，比如背景、边框和阴影，Container 也有边距、填充和大小限制，另外，还可以在三维空间利用矩阵进行变换。</a:t>
            </a:r>
            <a:endParaRPr lang="zh-CN" altLang="en-US"/>
          </a:p>
        </p:txBody>
      </p:sp>
      <p:sp>
        <p:nvSpPr>
          <p:cNvPr id="8" name="文本框 7"/>
          <p:cNvSpPr txBox="1"/>
          <p:nvPr/>
        </p:nvSpPr>
        <p:spPr>
          <a:xfrm>
            <a:off x="8115300" y="5137150"/>
            <a:ext cx="2540000" cy="368300"/>
          </a:xfrm>
          <a:prstGeom prst="rect">
            <a:avLst/>
          </a:prstGeom>
          <a:noFill/>
        </p:spPr>
        <p:txBody>
          <a:bodyPr wrap="square" rtlCol="0" anchor="t">
            <a:spAutoFit/>
          </a:bodyPr>
          <a:p>
            <a:r>
              <a:rPr lang="zh-CN" altLang="en-US">
                <a:solidFill>
                  <a:srgbClr val="7F7F7F"/>
                </a:solidFill>
              </a:rPr>
              <a:t>推荐文章介绍，</a:t>
            </a:r>
            <a:r>
              <a:rPr lang="zh-CN" altLang="en-US">
                <a:solidFill>
                  <a:srgbClr val="7F7F7F"/>
                </a:solidFill>
                <a:hlinkClick r:id="rId1" tooltip="" action="ppaction://hlinkfile"/>
              </a:rPr>
              <a:t>地址</a:t>
            </a:r>
            <a:endParaRPr lang="zh-CN" altLang="en-US">
              <a:solidFill>
                <a:srgbClr val="7F7F7F"/>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-2 </a:t>
            </a:r>
            <a:r>
              <a:rPr lang="zh-CN" altLang="en-US">
                <a:sym typeface="+mn-ea"/>
              </a:rPr>
              <a:t>Row</a:t>
            </a:r>
            <a:endParaRPr lang="zh-CN" altLang="en-US">
              <a:sym typeface="+mn-ea"/>
            </a:endParaRPr>
          </a:p>
        </p:txBody>
      </p:sp>
      <p:sp>
        <p:nvSpPr>
          <p:cNvPr id="7" name="文本框 6"/>
          <p:cNvSpPr txBox="1"/>
          <p:nvPr/>
        </p:nvSpPr>
        <p:spPr>
          <a:xfrm>
            <a:off x="470535" y="2101215"/>
            <a:ext cx="5386705" cy="3692525"/>
          </a:xfrm>
          <a:prstGeom prst="rect">
            <a:avLst/>
          </a:prstGeom>
          <a:noFill/>
        </p:spPr>
        <p:txBody>
          <a:bodyPr wrap="square" rtlCol="0" anchor="t">
            <a:spAutoFit/>
          </a:bodyPr>
          <a:p>
            <a:r>
              <a:rPr lang="zh-CN" altLang="en-US"/>
              <a:t>在水平方向上排列子 widget 的列表。</a:t>
            </a:r>
            <a:endParaRPr lang="zh-CN" altLang="en-US"/>
          </a:p>
          <a:p>
            <a:endParaRPr lang="zh-CN" altLang="en-US"/>
          </a:p>
          <a:p>
            <a:r>
              <a:rPr lang="zh-CN" altLang="en-US"/>
              <a:t>表现形式跟 web 的 flex 类似,可以完成参照 flex 布局的介绍</a:t>
            </a:r>
            <a:endParaRPr lang="zh-CN" altLang="en-US"/>
          </a:p>
          <a:p>
            <a:endParaRPr lang="zh-CN" altLang="en-US"/>
          </a:p>
          <a:p>
            <a:r>
              <a:rPr lang="zh-CN" altLang="en-US"/>
              <a:t>其中用的比较多的就是</a:t>
            </a:r>
            <a:endParaRPr lang="zh-CN" altLang="en-US"/>
          </a:p>
          <a:p>
            <a:endParaRPr lang="zh-CN" altLang="en-US"/>
          </a:p>
          <a:p>
            <a:r>
              <a:rPr lang="zh-CN" altLang="en-US"/>
              <a:t>MainAxisAlignment 设置主轴方向上的对齐方式</a:t>
            </a:r>
            <a:endParaRPr lang="zh-CN" altLang="en-US"/>
          </a:p>
          <a:p>
            <a:endParaRPr lang="zh-CN" altLang="en-US"/>
          </a:p>
          <a:p>
            <a:r>
              <a:rPr lang="zh-CN" altLang="en-US"/>
              <a:t>CrossAxisAlignment 设置交叉轴方向的对齐方式</a:t>
            </a:r>
            <a:endParaRPr lang="zh-CN" altLang="en-US"/>
          </a:p>
          <a:p>
            <a:endParaRPr lang="zh-CN" altLang="en-US"/>
          </a:p>
          <a:p>
            <a:r>
              <a:rPr lang="zh-CN" altLang="en-US"/>
              <a:t>输入的时候会有提示拥有的可以设置的属性，比较简单</a:t>
            </a:r>
            <a:endParaRPr lang="zh-CN" altLang="en-US"/>
          </a:p>
        </p:txBody>
      </p:sp>
      <p:sp>
        <p:nvSpPr>
          <p:cNvPr id="8" name="文本框 7"/>
          <p:cNvSpPr txBox="1"/>
          <p:nvPr/>
        </p:nvSpPr>
        <p:spPr>
          <a:xfrm>
            <a:off x="3498850" y="6140450"/>
            <a:ext cx="8466455" cy="521970"/>
          </a:xfrm>
          <a:prstGeom prst="rect">
            <a:avLst/>
          </a:prstGeom>
          <a:noFill/>
        </p:spPr>
        <p:txBody>
          <a:bodyPr wrap="square" rtlCol="0" anchor="t">
            <a:spAutoFit/>
          </a:bodyPr>
          <a:p>
            <a:r>
              <a:rPr lang="zh-CN" altLang="en-US" sz="1400">
                <a:solidFill>
                  <a:srgbClr val="7F7F7F"/>
                </a:solidFill>
              </a:rPr>
              <a:t>一个很简单的例子，使用 Expanded 控件，将一行的宽度分成四个等分，第一、三个 child 占 1/4 的区域，第二个 child 占 1/2 区域，由 flex 属性控制。</a:t>
            </a:r>
            <a:endParaRPr lang="zh-CN" altLang="en-US" sz="1400">
              <a:solidFill>
                <a:srgbClr val="7F7F7F"/>
              </a:solidFill>
            </a:endParaRPr>
          </a:p>
        </p:txBody>
      </p:sp>
      <p:pic>
        <p:nvPicPr>
          <p:cNvPr id="9" name="图片 8" descr="3"/>
          <p:cNvPicPr>
            <a:picLocks noChangeAspect="1"/>
          </p:cNvPicPr>
          <p:nvPr/>
        </p:nvPicPr>
        <p:blipFill>
          <a:blip r:embed="rId1"/>
          <a:stretch>
            <a:fillRect/>
          </a:stretch>
        </p:blipFill>
        <p:spPr>
          <a:xfrm>
            <a:off x="5857240" y="1927860"/>
            <a:ext cx="6108065" cy="3776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-3 </a:t>
            </a:r>
            <a:r>
              <a:rPr lang="zh-CN" altLang="en-US">
                <a:sym typeface="+mn-ea"/>
              </a:rPr>
              <a:t>Column</a:t>
            </a:r>
            <a:endParaRPr lang="zh-CN" altLang="en-US">
              <a:sym typeface="+mn-ea"/>
            </a:endParaRPr>
          </a:p>
        </p:txBody>
      </p:sp>
      <p:sp>
        <p:nvSpPr>
          <p:cNvPr id="7" name="文本框 6"/>
          <p:cNvSpPr txBox="1"/>
          <p:nvPr/>
        </p:nvSpPr>
        <p:spPr>
          <a:xfrm>
            <a:off x="825500" y="1730375"/>
            <a:ext cx="10454005" cy="368300"/>
          </a:xfrm>
          <a:prstGeom prst="rect">
            <a:avLst/>
          </a:prstGeom>
          <a:noFill/>
        </p:spPr>
        <p:txBody>
          <a:bodyPr wrap="square" rtlCol="0" anchor="t">
            <a:spAutoFit/>
          </a:bodyPr>
          <a:p>
            <a:r>
              <a:rPr lang="zh-CN" altLang="en-US"/>
              <a:t>在垂直方向上排列子 widget 的列表。 表现形式跟 web 的 flex 类似,可以完成参照 flex 布局的介绍</a:t>
            </a:r>
            <a:endParaRPr lang="zh-CN" altLang="en-US"/>
          </a:p>
        </p:txBody>
      </p:sp>
      <p:pic>
        <p:nvPicPr>
          <p:cNvPr id="9" name="图片 8" descr="/Users/yen/Desktop/4.png4"/>
          <p:cNvPicPr>
            <a:picLocks noChangeAspect="1"/>
          </p:cNvPicPr>
          <p:nvPr/>
        </p:nvPicPr>
        <p:blipFill>
          <a:blip r:embed="rId1"/>
          <a:srcRect/>
          <a:stretch>
            <a:fillRect/>
          </a:stretch>
        </p:blipFill>
        <p:spPr>
          <a:xfrm>
            <a:off x="1983740" y="2512060"/>
            <a:ext cx="6527800" cy="3953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-4 </a:t>
            </a:r>
            <a:r>
              <a:rPr lang="zh-CN" altLang="en-US">
                <a:sym typeface="+mn-ea"/>
              </a:rPr>
              <a:t>Image</a:t>
            </a:r>
            <a:endParaRPr lang="zh-CN" altLang="en-US">
              <a:sym typeface="+mn-ea"/>
            </a:endParaRPr>
          </a:p>
        </p:txBody>
      </p:sp>
      <p:sp>
        <p:nvSpPr>
          <p:cNvPr id="7" name="文本框 6"/>
          <p:cNvSpPr txBox="1"/>
          <p:nvPr/>
        </p:nvSpPr>
        <p:spPr>
          <a:xfrm>
            <a:off x="825500" y="1730375"/>
            <a:ext cx="10454005" cy="368300"/>
          </a:xfrm>
          <a:prstGeom prst="rect">
            <a:avLst/>
          </a:prstGeom>
          <a:noFill/>
        </p:spPr>
        <p:txBody>
          <a:bodyPr wrap="square" rtlCol="0" anchor="t">
            <a:spAutoFit/>
          </a:bodyPr>
          <a:p>
            <a:r>
              <a:rPr lang="zh-CN" altLang="en-US"/>
              <a:t>一个显示图片的 widget</a:t>
            </a:r>
            <a:endParaRPr lang="zh-CN" altLang="en-US"/>
          </a:p>
        </p:txBody>
      </p:sp>
      <p:sp>
        <p:nvSpPr>
          <p:cNvPr id="2" name="文本框 1"/>
          <p:cNvSpPr txBox="1"/>
          <p:nvPr/>
        </p:nvSpPr>
        <p:spPr>
          <a:xfrm>
            <a:off x="901700" y="2635250"/>
            <a:ext cx="2540000" cy="368300"/>
          </a:xfrm>
          <a:prstGeom prst="rect">
            <a:avLst/>
          </a:prstGeom>
          <a:noFill/>
        </p:spPr>
        <p:txBody>
          <a:bodyPr wrap="square" rtlCol="0" anchor="t">
            <a:spAutoFit/>
          </a:bodyPr>
          <a:p>
            <a:r>
              <a:rPr lang="zh-CN" altLang="en-US"/>
              <a:t>推荐文档 </a:t>
            </a:r>
            <a:r>
              <a:rPr lang="zh-CN" altLang="en-US">
                <a:hlinkClick r:id="rId1" tooltip="" action="ppaction://hlinkfile"/>
              </a:rPr>
              <a:t>地址</a:t>
            </a:r>
            <a:endParaRPr lang="zh-CN" altLang="en-US"/>
          </a:p>
        </p:txBody>
      </p:sp>
      <p:sp>
        <p:nvSpPr>
          <p:cNvPr id="8" name="文本框 7"/>
          <p:cNvSpPr txBox="1"/>
          <p:nvPr/>
        </p:nvSpPr>
        <p:spPr>
          <a:xfrm>
            <a:off x="901700" y="3898265"/>
            <a:ext cx="7939405" cy="645160"/>
          </a:xfrm>
          <a:prstGeom prst="rect">
            <a:avLst/>
          </a:prstGeom>
          <a:noFill/>
        </p:spPr>
        <p:txBody>
          <a:bodyPr wrap="square" rtlCol="0" anchor="t">
            <a:spAutoFit/>
          </a:bodyPr>
          <a:p>
            <a:r>
              <a:rPr lang="zh-CN" altLang="en-US"/>
              <a:t>推荐使用 </a:t>
            </a:r>
            <a:r>
              <a:rPr lang="zh-CN" altLang="en-US">
                <a:hlinkClick r:id="rId2" tooltip="" action="ppaction://hlinkfile"/>
              </a:rPr>
              <a:t>cached_network_image</a:t>
            </a:r>
            <a:r>
              <a:rPr lang="zh-CN" altLang="en-US"/>
              <a:t> 去处理图片，可以很方便的增加图片 loading 效果，还有加载失败的效果</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-5 </a:t>
            </a:r>
            <a:r>
              <a:rPr lang="zh-CN" altLang="en-US">
                <a:sym typeface="+mn-ea"/>
              </a:rPr>
              <a:t>Text</a:t>
            </a:r>
            <a:endParaRPr lang="zh-CN" altLang="en-US">
              <a:sym typeface="+mn-ea"/>
            </a:endParaRPr>
          </a:p>
        </p:txBody>
      </p:sp>
      <p:sp>
        <p:nvSpPr>
          <p:cNvPr id="7" name="文本框 6"/>
          <p:cNvSpPr txBox="1"/>
          <p:nvPr/>
        </p:nvSpPr>
        <p:spPr>
          <a:xfrm>
            <a:off x="825500" y="1730375"/>
            <a:ext cx="10454005" cy="368300"/>
          </a:xfrm>
          <a:prstGeom prst="rect">
            <a:avLst/>
          </a:prstGeom>
          <a:noFill/>
        </p:spPr>
        <p:txBody>
          <a:bodyPr wrap="square" rtlCol="0" anchor="t">
            <a:spAutoFit/>
          </a:bodyPr>
          <a:p>
            <a:r>
              <a:rPr lang="zh-CN" altLang="en-US"/>
              <a:t>单一格式的文本</a:t>
            </a:r>
            <a:endParaRPr lang="zh-CN" altLang="en-US"/>
          </a:p>
        </p:txBody>
      </p:sp>
      <p:pic>
        <p:nvPicPr>
          <p:cNvPr id="9" name="图片 8" descr="/Users/yen/Desktop/5.png5"/>
          <p:cNvPicPr>
            <a:picLocks noChangeAspect="1"/>
          </p:cNvPicPr>
          <p:nvPr/>
        </p:nvPicPr>
        <p:blipFill>
          <a:blip r:embed="rId1"/>
          <a:srcRect/>
          <a:stretch>
            <a:fillRect/>
          </a:stretch>
        </p:blipFill>
        <p:spPr>
          <a:xfrm>
            <a:off x="1983740" y="2597468"/>
            <a:ext cx="6527800" cy="3782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-6 Icon</a:t>
            </a:r>
            <a:endParaRPr lang="zh-CN" altLang="en-US">
              <a:sym typeface="+mn-ea"/>
            </a:endParaRPr>
          </a:p>
        </p:txBody>
      </p:sp>
      <p:sp>
        <p:nvSpPr>
          <p:cNvPr id="7" name="文本框 6"/>
          <p:cNvSpPr txBox="1"/>
          <p:nvPr/>
        </p:nvSpPr>
        <p:spPr>
          <a:xfrm>
            <a:off x="825500" y="1730375"/>
            <a:ext cx="10454005" cy="645160"/>
          </a:xfrm>
          <a:prstGeom prst="rect">
            <a:avLst/>
          </a:prstGeom>
          <a:noFill/>
        </p:spPr>
        <p:txBody>
          <a:bodyPr wrap="square" rtlCol="0" anchor="t">
            <a:spAutoFit/>
          </a:bodyPr>
          <a:p>
            <a:r>
              <a:rPr lang="zh-CN" altLang="en-US"/>
              <a:t>A Material Design icon. 系统提供的一些 icon 样式安卓风格 或者使用 cupertino_icons iOS 风格 icon</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-7 Input</a:t>
            </a:r>
            <a:endParaRPr lang="zh-CN" altLang="en-US">
              <a:sym typeface="+mn-ea"/>
            </a:endParaRPr>
          </a:p>
        </p:txBody>
      </p:sp>
      <p:sp>
        <p:nvSpPr>
          <p:cNvPr id="7" name="文本框 6"/>
          <p:cNvSpPr txBox="1"/>
          <p:nvPr/>
        </p:nvSpPr>
        <p:spPr>
          <a:xfrm>
            <a:off x="825500" y="1730375"/>
            <a:ext cx="10454005" cy="368300"/>
          </a:xfrm>
          <a:prstGeom prst="rect">
            <a:avLst/>
          </a:prstGeom>
          <a:noFill/>
        </p:spPr>
        <p:txBody>
          <a:bodyPr wrap="square" rtlCol="0" anchor="t">
            <a:spAutoFit/>
          </a:bodyPr>
          <a:p>
            <a:r>
              <a:rPr lang="zh-CN" altLang="en-US"/>
              <a:t>推荐文档 </a:t>
            </a:r>
            <a:r>
              <a:rPr lang="zh-CN" altLang="en-US">
                <a:hlinkClick r:id="rId1" tooltip="" action="ppaction://hlinkfile"/>
              </a:rPr>
              <a:t>地址</a:t>
            </a:r>
            <a:endParaRPr lang="zh-CN" altLang="en-US"/>
          </a:p>
        </p:txBody>
      </p:sp>
      <p:pic>
        <p:nvPicPr>
          <p:cNvPr id="9" name="图片 8" descr="/Users/yen/Desktop/6.png6"/>
          <p:cNvPicPr>
            <a:picLocks noChangeAspect="1"/>
          </p:cNvPicPr>
          <p:nvPr/>
        </p:nvPicPr>
        <p:blipFill>
          <a:blip r:embed="rId2"/>
          <a:srcRect/>
          <a:stretch>
            <a:fillRect/>
          </a:stretch>
        </p:blipFill>
        <p:spPr>
          <a:xfrm>
            <a:off x="686435" y="2766060"/>
            <a:ext cx="5541010" cy="3953510"/>
          </a:xfrm>
          <a:prstGeom prst="rect">
            <a:avLst/>
          </a:prstGeom>
        </p:spPr>
      </p:pic>
      <p:pic>
        <p:nvPicPr>
          <p:cNvPr id="2" name="图片 1" descr="/Users/yen/Desktop/7.png7"/>
          <p:cNvPicPr>
            <a:picLocks noChangeAspect="1"/>
          </p:cNvPicPr>
          <p:nvPr/>
        </p:nvPicPr>
        <p:blipFill>
          <a:blip r:embed="rId3"/>
          <a:srcRect/>
          <a:stretch>
            <a:fillRect/>
          </a:stretch>
        </p:blipFill>
        <p:spPr>
          <a:xfrm>
            <a:off x="6932930" y="2766060"/>
            <a:ext cx="4706620" cy="3953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5" name="chenying0907 64"/>
          <p:cNvGrpSpPr/>
          <p:nvPr/>
        </p:nvGrpSpPr>
        <p:grpSpPr>
          <a:xfrm>
            <a:off x="3870950" y="1992247"/>
            <a:ext cx="1254018" cy="1089867"/>
            <a:chOff x="9143542" y="2489789"/>
            <a:chExt cx="1254018" cy="1089867"/>
          </a:xfrm>
        </p:grpSpPr>
        <p:grpSp>
          <p:nvGrpSpPr>
            <p:cNvPr id="66" name="chenying0907 61"/>
            <p:cNvGrpSpPr/>
            <p:nvPr>
              <p:custDataLst>
                <p:tags r:id="rId3"/>
              </p:custDataLst>
            </p:nvPr>
          </p:nvGrpSpPr>
          <p:grpSpPr bwMode="auto">
            <a:xfrm>
              <a:off x="9143542" y="2489790"/>
              <a:ext cx="1089866" cy="1089866"/>
              <a:chOff x="1188720" y="1335024"/>
              <a:chExt cx="900000" cy="900000"/>
            </a:xfrm>
          </p:grpSpPr>
          <p:sp>
            <p:nvSpPr>
              <p:cNvPr id="68" name="矩形 67"/>
              <p:cNvSpPr/>
              <p:nvPr/>
            </p:nvSpPr>
            <p:spPr>
              <a:xfrm>
                <a:off x="1188720" y="1335024"/>
                <a:ext cx="900000" cy="900000"/>
              </a:xfrm>
              <a:prstGeom prst="rect">
                <a:avLst/>
              </a:prstGeom>
              <a:noFill/>
              <a:ln w="19050" cap="flat" cmpd="sng" algn="ctr">
                <a:solidFill>
                  <a:srgbClr val="5F7797"/>
                </a:solidFill>
                <a:prstDash val="solid"/>
                <a:miter lim="800000"/>
              </a:ln>
              <a:effectLst/>
            </p:spPr>
            <p:txBody>
              <a:bodyPr anchor="ctr"/>
              <a:lstStyle/>
              <a:p>
                <a:pPr algn="ctr">
                  <a:defRPr/>
                </a:pPr>
                <a:endParaRPr lang="zh-CN" altLang="en-US" sz="2400" kern="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69" name="直接连接符 68"/>
              <p:cNvCxnSpPr/>
              <p:nvPr/>
            </p:nvCxnSpPr>
            <p:spPr>
              <a:xfrm>
                <a:off x="1188720" y="1785944"/>
                <a:ext cx="900000" cy="0"/>
              </a:xfrm>
              <a:prstGeom prst="line">
                <a:avLst/>
              </a:prstGeom>
              <a:noFill/>
              <a:ln w="12700" cap="flat" cmpd="sng" algn="ctr">
                <a:solidFill>
                  <a:srgbClr val="5F7797"/>
                </a:solidFill>
                <a:prstDash val="dash"/>
                <a:miter lim="800000"/>
              </a:ln>
              <a:effectLst/>
            </p:spPr>
          </p:cxnSp>
          <p:cxnSp>
            <p:nvCxnSpPr>
              <p:cNvPr id="70" name="直接连接符 69"/>
              <p:cNvCxnSpPr/>
              <p:nvPr/>
            </p:nvCxnSpPr>
            <p:spPr>
              <a:xfrm rot="5400000">
                <a:off x="1189639" y="1785025"/>
                <a:ext cx="900000" cy="0"/>
              </a:xfrm>
              <a:prstGeom prst="line">
                <a:avLst/>
              </a:prstGeom>
              <a:noFill/>
              <a:ln w="12700" cap="flat" cmpd="sng" algn="ctr">
                <a:solidFill>
                  <a:srgbClr val="5F7797"/>
                </a:solidFill>
                <a:prstDash val="dash"/>
                <a:miter lim="800000"/>
              </a:ln>
              <a:effectLst/>
            </p:spPr>
          </p:cxnSp>
        </p:grpSp>
        <p:sp>
          <p:nvSpPr>
            <p:cNvPr id="67" name="文本框 66"/>
            <p:cNvSpPr txBox="1"/>
            <p:nvPr>
              <p:custDataLst>
                <p:tags r:id="rId4"/>
              </p:custDataLst>
            </p:nvPr>
          </p:nvSpPr>
          <p:spPr>
            <a:xfrm>
              <a:off x="9200712" y="2489789"/>
              <a:ext cx="1196848" cy="1014730"/>
            </a:xfrm>
            <a:prstGeom prst="rect">
              <a:avLst/>
            </a:prstGeom>
            <a:noFill/>
            <a:ln>
              <a:noFill/>
            </a:ln>
          </p:spPr>
          <p:txBody>
            <a:bodyPr wrap="square" rtlCol="0">
              <a:spAutoFit/>
            </a:bodyPr>
            <a:lstStyle>
              <a:defPPr>
                <a:defRPr lang="zh-CN"/>
              </a:defPPr>
              <a:lvl1pPr>
                <a:defRPr sz="6000" b="1">
                  <a:blipFill dpi="0" rotWithShape="1">
                    <a:blip r:embed="rId5"/>
                    <a:srcRect/>
                    <a:stretch>
                      <a:fillRect/>
                    </a:stretch>
                  </a:blipFill>
                  <a:latin typeface="华文新魏" panose="02010800040101010101" pitchFamily="2" charset="-122"/>
                  <a:ea typeface="华文新魏" panose="02010800040101010101" pitchFamily="2" charset="-122"/>
                </a:defRPr>
              </a:lvl1pPr>
            </a:lstStyle>
            <a:p>
              <a:r>
                <a:rPr lang="zh-CN" altLang="en-US"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介</a:t>
              </a:r>
              <a:endParaRPr lang="zh-CN" altLang="en-US"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1" name="chenying0907 70"/>
          <p:cNvGrpSpPr/>
          <p:nvPr/>
        </p:nvGrpSpPr>
        <p:grpSpPr>
          <a:xfrm>
            <a:off x="6343152" y="1984628"/>
            <a:ext cx="1309737" cy="1089866"/>
            <a:chOff x="10438454" y="2489790"/>
            <a:chExt cx="1309737" cy="1089866"/>
          </a:xfrm>
        </p:grpSpPr>
        <p:grpSp>
          <p:nvGrpSpPr>
            <p:cNvPr id="72" name="chenying0907 65"/>
            <p:cNvGrpSpPr/>
            <p:nvPr>
              <p:custDataLst>
                <p:tags r:id="rId6"/>
              </p:custDataLst>
            </p:nvPr>
          </p:nvGrpSpPr>
          <p:grpSpPr bwMode="auto">
            <a:xfrm>
              <a:off x="10438454" y="2489790"/>
              <a:ext cx="1092096" cy="1089866"/>
              <a:chOff x="1188720" y="1335024"/>
              <a:chExt cx="900000" cy="900000"/>
            </a:xfrm>
          </p:grpSpPr>
          <p:sp>
            <p:nvSpPr>
              <p:cNvPr id="74" name="矩形 73"/>
              <p:cNvSpPr/>
              <p:nvPr/>
            </p:nvSpPr>
            <p:spPr>
              <a:xfrm>
                <a:off x="1188720" y="1335024"/>
                <a:ext cx="900000" cy="900000"/>
              </a:xfrm>
              <a:prstGeom prst="rect">
                <a:avLst/>
              </a:prstGeom>
              <a:noFill/>
              <a:ln w="19050" cap="flat" cmpd="sng" algn="ctr">
                <a:solidFill>
                  <a:srgbClr val="5F7797"/>
                </a:solidFill>
                <a:prstDash val="solid"/>
                <a:miter lim="800000"/>
              </a:ln>
              <a:effectLst/>
            </p:spPr>
            <p:txBody>
              <a:bodyPr anchor="ctr"/>
              <a:lstStyle/>
              <a:p>
                <a:pPr algn="ctr">
                  <a:defRPr/>
                </a:pPr>
                <a:endParaRPr lang="zh-CN" altLang="en-US" sz="2400" kern="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75" name="直接连接符 74"/>
              <p:cNvCxnSpPr/>
              <p:nvPr/>
            </p:nvCxnSpPr>
            <p:spPr>
              <a:xfrm>
                <a:off x="1188720" y="1785944"/>
                <a:ext cx="900000" cy="0"/>
              </a:xfrm>
              <a:prstGeom prst="line">
                <a:avLst/>
              </a:prstGeom>
              <a:noFill/>
              <a:ln w="12700" cap="flat" cmpd="sng" algn="ctr">
                <a:solidFill>
                  <a:srgbClr val="5F7797"/>
                </a:solidFill>
                <a:prstDash val="dash"/>
                <a:miter lim="800000"/>
              </a:ln>
              <a:effectLst/>
            </p:spPr>
          </p:cxnSp>
          <p:cxnSp>
            <p:nvCxnSpPr>
              <p:cNvPr id="76" name="直接连接符 75"/>
              <p:cNvCxnSpPr/>
              <p:nvPr/>
            </p:nvCxnSpPr>
            <p:spPr>
              <a:xfrm rot="5400000">
                <a:off x="1188720" y="1785025"/>
                <a:ext cx="900000" cy="0"/>
              </a:xfrm>
              <a:prstGeom prst="line">
                <a:avLst/>
              </a:prstGeom>
              <a:noFill/>
              <a:ln w="12700" cap="flat" cmpd="sng" algn="ctr">
                <a:solidFill>
                  <a:srgbClr val="5F7797"/>
                </a:solidFill>
                <a:prstDash val="dash"/>
                <a:miter lim="800000"/>
              </a:ln>
              <a:effectLst/>
            </p:spPr>
          </p:cxnSp>
        </p:grpSp>
        <p:sp>
          <p:nvSpPr>
            <p:cNvPr id="73" name="文本框 72"/>
            <p:cNvSpPr txBox="1"/>
            <p:nvPr>
              <p:custDataLst>
                <p:tags r:id="rId7"/>
              </p:custDataLst>
            </p:nvPr>
          </p:nvSpPr>
          <p:spPr>
            <a:xfrm>
              <a:off x="10553572" y="2497385"/>
              <a:ext cx="1194619" cy="1014730"/>
            </a:xfrm>
            <a:prstGeom prst="rect">
              <a:avLst/>
            </a:prstGeom>
            <a:noFill/>
            <a:ln>
              <a:noFill/>
            </a:ln>
          </p:spPr>
          <p:txBody>
            <a:bodyPr wrap="square" rtlCol="0">
              <a:spAutoFit/>
            </a:bodyPr>
            <a:lstStyle>
              <a:defPPr>
                <a:defRPr lang="zh-CN"/>
              </a:defPPr>
              <a:lvl1pPr>
                <a:defRPr sz="6000" b="1">
                  <a:blipFill dpi="0" rotWithShape="1">
                    <a:blip r:embed="rId5"/>
                    <a:srcRect/>
                    <a:stretch>
                      <a:fillRect/>
                    </a:stretch>
                  </a:blipFill>
                  <a:latin typeface="华文新魏" panose="02010800040101010101" pitchFamily="2" charset="-122"/>
                  <a:ea typeface="华文新魏" panose="02010800040101010101" pitchFamily="2" charset="-122"/>
                </a:defRPr>
              </a:lvl1pPr>
            </a:lstStyle>
            <a:p>
              <a:r>
                <a:rPr lang="zh-CN" altLang="en-US"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绍</a:t>
              </a:r>
              <a:endParaRPr lang="zh-CN" altLang="en-US"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82" name="文本框 81"/>
          <p:cNvSpPr txBox="1"/>
          <p:nvPr>
            <p:custDataLst>
              <p:tags r:id="rId8"/>
            </p:custDataLst>
          </p:nvPr>
        </p:nvSpPr>
        <p:spPr>
          <a:xfrm>
            <a:off x="2413635" y="3592195"/>
            <a:ext cx="6903720" cy="1655445"/>
          </a:xfrm>
          <a:prstGeom prst="rect">
            <a:avLst/>
          </a:prstGeom>
          <a:noFill/>
        </p:spPr>
        <p:txBody>
          <a:bodyPr/>
          <a:lstStyle/>
          <a:p>
            <a:pPr algn="ctr">
              <a:lnSpc>
                <a:spcPct val="150000"/>
              </a:lnSpc>
              <a:defRPr/>
            </a:pPr>
            <a:r>
              <a:rPr lang="en-US" altLang="zh-CN" sz="6000" b="1" dirty="0">
                <a:blipFill>
                  <a:blip r:embed="rId9"/>
                  <a:stretch>
                    <a:fillRect/>
                  </a:stretch>
                </a:blip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跨平台技术简介</a:t>
            </a:r>
            <a:endParaRPr lang="en-US" altLang="zh-CN" sz="6000" b="1" dirty="0">
              <a:blipFill>
                <a:blip r:embed="rId9"/>
                <a:stretch>
                  <a:fillRect/>
                </a:stretch>
              </a:blip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500" fill="hold"/>
                                        <p:tgtEl>
                                          <p:spTgt spid="71"/>
                                        </p:tgtEl>
                                        <p:attrNameLst>
                                          <p:attrName>ppt_w</p:attrName>
                                        </p:attrNameLst>
                                      </p:cBhvr>
                                      <p:tavLst>
                                        <p:tav tm="0">
                                          <p:val>
                                            <p:fltVal val="0"/>
                                          </p:val>
                                        </p:tav>
                                        <p:tav tm="100000">
                                          <p:val>
                                            <p:strVal val="#ppt_w"/>
                                          </p:val>
                                        </p:tav>
                                      </p:tavLst>
                                    </p:anim>
                                    <p:anim calcmode="lin" valueType="num">
                                      <p:cBhvr>
                                        <p:cTn id="14" dur="500" fill="hold"/>
                                        <p:tgtEl>
                                          <p:spTgt spid="71"/>
                                        </p:tgtEl>
                                        <p:attrNameLst>
                                          <p:attrName>ppt_h</p:attrName>
                                        </p:attrNameLst>
                                      </p:cBhvr>
                                      <p:tavLst>
                                        <p:tav tm="0">
                                          <p:val>
                                            <p:fltVal val="0"/>
                                          </p:val>
                                        </p:tav>
                                        <p:tav tm="100000">
                                          <p:val>
                                            <p:strVal val="#ppt_h"/>
                                          </p:val>
                                        </p:tav>
                                      </p:tavLst>
                                    </p:anim>
                                    <p:animEffect transition="in" filter="fad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507615" cy="368300"/>
          </a:xfrm>
          <a:prstGeom prst="rect">
            <a:avLst/>
          </a:prstGeom>
          <a:gradFill>
            <a:gsLst>
              <a:gs pos="0">
                <a:srgbClr val="9EE256"/>
              </a:gs>
              <a:gs pos="100000">
                <a:srgbClr val="52762D"/>
              </a:gs>
            </a:gsLst>
            <a:lin scaled="0"/>
          </a:gradFill>
        </p:spPr>
        <p:txBody>
          <a:bodyPr wrap="square" rtlCol="0">
            <a:spAutoFit/>
          </a:bodyPr>
          <a:p>
            <a:r>
              <a:rPr lang="zh-CN" altLang="en-US"/>
              <a:t>布局组件</a:t>
            </a:r>
            <a:r>
              <a:rPr lang="en-US" altLang="zh-CN"/>
              <a:t>-8 </a:t>
            </a:r>
            <a:r>
              <a:rPr lang="zh-CN" altLang="en-US">
                <a:sym typeface="+mn-ea"/>
              </a:rPr>
              <a:t>ListView</a:t>
            </a:r>
            <a:endParaRPr lang="zh-CN" altLang="en-US">
              <a:sym typeface="+mn-ea"/>
            </a:endParaRPr>
          </a:p>
        </p:txBody>
      </p:sp>
      <p:sp>
        <p:nvSpPr>
          <p:cNvPr id="7" name="文本框 6"/>
          <p:cNvSpPr txBox="1"/>
          <p:nvPr/>
        </p:nvSpPr>
        <p:spPr>
          <a:xfrm>
            <a:off x="825500" y="1730375"/>
            <a:ext cx="10454005" cy="368300"/>
          </a:xfrm>
          <a:prstGeom prst="rect">
            <a:avLst/>
          </a:prstGeom>
          <a:noFill/>
        </p:spPr>
        <p:txBody>
          <a:bodyPr wrap="square" rtlCol="0" anchor="t">
            <a:spAutoFit/>
          </a:bodyPr>
          <a:p>
            <a:r>
              <a:rPr lang="zh-CN" altLang="en-US"/>
              <a:t>可滚动的列表视图 推荐文档 </a:t>
            </a:r>
            <a:r>
              <a:rPr lang="zh-CN" altLang="en-US">
                <a:hlinkClick r:id="rId1" tooltip="" action="ppaction://hlinkfile"/>
              </a:rPr>
              <a:t>地址</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1072515" cy="368300"/>
          </a:xfrm>
          <a:prstGeom prst="rect">
            <a:avLst/>
          </a:prstGeom>
          <a:gradFill>
            <a:gsLst>
              <a:gs pos="0">
                <a:srgbClr val="9EE256"/>
              </a:gs>
              <a:gs pos="100000">
                <a:srgbClr val="52762D"/>
              </a:gs>
            </a:gsLst>
            <a:lin scaled="0"/>
          </a:gradFill>
        </p:spPr>
        <p:txBody>
          <a:bodyPr wrap="square" rtlCol="0">
            <a:spAutoFit/>
          </a:bodyPr>
          <a:p>
            <a:r>
              <a:rPr lang="zh-CN" altLang="en-US"/>
              <a:t>组件库</a:t>
            </a:r>
            <a:endParaRPr lang="zh-CN" altLang="en-US">
              <a:sym typeface="+mn-ea"/>
            </a:endParaRPr>
          </a:p>
        </p:txBody>
      </p:sp>
      <p:sp>
        <p:nvSpPr>
          <p:cNvPr id="7" name="文本框 6"/>
          <p:cNvSpPr txBox="1"/>
          <p:nvPr/>
        </p:nvSpPr>
        <p:spPr>
          <a:xfrm>
            <a:off x="825500" y="1730375"/>
            <a:ext cx="10454005" cy="368300"/>
          </a:xfrm>
          <a:prstGeom prst="rect">
            <a:avLst/>
          </a:prstGeom>
          <a:noFill/>
        </p:spPr>
        <p:txBody>
          <a:bodyPr wrap="square" rtlCol="0" anchor="t">
            <a:spAutoFit/>
          </a:bodyPr>
          <a:p>
            <a:r>
              <a:rPr lang="zh-CN" altLang="en-US"/>
              <a:t>系统提供的二种 ui 风格</a:t>
            </a:r>
            <a:endParaRPr lang="zh-CN" altLang="en-US"/>
          </a:p>
        </p:txBody>
      </p:sp>
      <p:sp>
        <p:nvSpPr>
          <p:cNvPr id="2" name="文本框 1"/>
          <p:cNvSpPr txBox="1"/>
          <p:nvPr/>
        </p:nvSpPr>
        <p:spPr>
          <a:xfrm>
            <a:off x="825500" y="2508250"/>
            <a:ext cx="2540000" cy="368300"/>
          </a:xfrm>
          <a:prstGeom prst="rect">
            <a:avLst/>
          </a:prstGeom>
          <a:noFill/>
        </p:spPr>
        <p:txBody>
          <a:bodyPr wrap="square" rtlCol="0" anchor="t">
            <a:spAutoFit/>
          </a:bodyPr>
          <a:p>
            <a:r>
              <a:rPr lang="en-US" altLang="zh-CN"/>
              <a:t>1. </a:t>
            </a:r>
            <a:r>
              <a:rPr lang="zh-CN" altLang="en-US"/>
              <a:t>Cupertino (iOS)</a:t>
            </a:r>
            <a:endParaRPr lang="zh-CN" altLang="en-US"/>
          </a:p>
        </p:txBody>
      </p:sp>
      <p:sp>
        <p:nvSpPr>
          <p:cNvPr id="8" name="文本框 7"/>
          <p:cNvSpPr txBox="1"/>
          <p:nvPr/>
        </p:nvSpPr>
        <p:spPr>
          <a:xfrm>
            <a:off x="825500" y="3259455"/>
            <a:ext cx="2540000" cy="339725"/>
          </a:xfrm>
          <a:prstGeom prst="rect">
            <a:avLst/>
          </a:prstGeom>
          <a:noFill/>
        </p:spPr>
        <p:txBody>
          <a:bodyPr wrap="square" rtlCol="0" anchor="t">
            <a:spAutoFit/>
          </a:bodyPr>
          <a:p>
            <a:pPr>
              <a:lnSpc>
                <a:spcPct val="90000"/>
              </a:lnSpc>
            </a:pPr>
            <a:r>
              <a:rPr lang="en-US" altLang="zh-CN"/>
              <a:t>2. </a:t>
            </a:r>
            <a:r>
              <a:rPr lang="zh-CN" altLang="en-US"/>
              <a:t>Material (Android)</a:t>
            </a:r>
            <a:endParaRPr lang="zh-CN" altLang="en-US"/>
          </a:p>
        </p:txBody>
      </p:sp>
      <p:sp>
        <p:nvSpPr>
          <p:cNvPr id="10" name="文本框 9"/>
          <p:cNvSpPr txBox="1"/>
          <p:nvPr/>
        </p:nvSpPr>
        <p:spPr>
          <a:xfrm>
            <a:off x="825500" y="4248150"/>
            <a:ext cx="3517265" cy="368300"/>
          </a:xfrm>
          <a:prstGeom prst="rect">
            <a:avLst/>
          </a:prstGeom>
          <a:noFill/>
        </p:spPr>
        <p:txBody>
          <a:bodyPr wrap="square" rtlCol="0" anchor="t">
            <a:spAutoFit/>
          </a:bodyPr>
          <a:p>
            <a:r>
              <a:rPr lang="zh-CN" altLang="en-US"/>
              <a:t>需要了解 </a:t>
            </a:r>
            <a:r>
              <a:rPr lang="zh-CN" altLang="en-US">
                <a:hlinkClick r:id="rId1" tooltip="" action="ppaction://hlinkfile"/>
              </a:rPr>
              <a:t>App 结构和导航</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1263650" cy="368300"/>
          </a:xfrm>
          <a:prstGeom prst="rect">
            <a:avLst/>
          </a:prstGeom>
          <a:gradFill>
            <a:gsLst>
              <a:gs pos="0">
                <a:srgbClr val="9EE256"/>
              </a:gs>
              <a:gs pos="100000">
                <a:srgbClr val="52762D"/>
              </a:gs>
            </a:gsLst>
            <a:lin scaled="0"/>
          </a:gradFill>
        </p:spPr>
        <p:txBody>
          <a:bodyPr wrap="square" rtlCol="0">
            <a:spAutoFit/>
          </a:bodyPr>
          <a:p>
            <a:r>
              <a:t>屏幕适配 </a:t>
            </a:r>
          </a:p>
        </p:txBody>
      </p:sp>
      <p:sp>
        <p:nvSpPr>
          <p:cNvPr id="7" name="文本框 6"/>
          <p:cNvSpPr txBox="1"/>
          <p:nvPr/>
        </p:nvSpPr>
        <p:spPr>
          <a:xfrm>
            <a:off x="825500" y="1730375"/>
            <a:ext cx="10454005" cy="368300"/>
          </a:xfrm>
          <a:prstGeom prst="rect">
            <a:avLst/>
          </a:prstGeom>
          <a:noFill/>
        </p:spPr>
        <p:txBody>
          <a:bodyPr wrap="square" rtlCol="0" anchor="t">
            <a:spAutoFit/>
          </a:bodyPr>
          <a:p>
            <a:r>
              <a:rPr lang="zh-CN" altLang="en-US"/>
              <a:t>推荐 </a:t>
            </a:r>
            <a:r>
              <a:rPr lang="zh-CN" altLang="en-US">
                <a:hlinkClick r:id="rId1" tooltip="" action="ppaction://hlinkfile"/>
              </a:rPr>
              <a:t>地址</a:t>
            </a:r>
            <a:endParaRPr lang="zh-CN" altLang="en-US"/>
          </a:p>
        </p:txBody>
      </p:sp>
      <p:sp>
        <p:nvSpPr>
          <p:cNvPr id="8" name="文本框 7"/>
          <p:cNvSpPr txBox="1"/>
          <p:nvPr/>
        </p:nvSpPr>
        <p:spPr>
          <a:xfrm>
            <a:off x="902335" y="2552065"/>
            <a:ext cx="6362065" cy="922020"/>
          </a:xfrm>
          <a:prstGeom prst="rect">
            <a:avLst/>
          </a:prstGeom>
          <a:noFill/>
        </p:spPr>
        <p:txBody>
          <a:bodyPr wrap="square" rtlCol="0" anchor="t">
            <a:spAutoFit/>
          </a:bodyPr>
          <a:p>
            <a:r>
              <a:rPr lang="zh-CN" altLang="en-US"/>
              <a:t>上述只是简单介绍了一下页面布局用的常见的一些元素，还有很多组件比如动画等其他组件还有静态文件资源的等处理请自行查阅文档,</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1263650" cy="368300"/>
          </a:xfrm>
          <a:prstGeom prst="rect">
            <a:avLst/>
          </a:prstGeom>
          <a:gradFill>
            <a:gsLst>
              <a:gs pos="0">
                <a:srgbClr val="9EE256"/>
              </a:gs>
              <a:gs pos="100000">
                <a:srgbClr val="52762D"/>
              </a:gs>
            </a:gsLst>
            <a:lin scaled="0"/>
          </a:gradFill>
        </p:spPr>
        <p:txBody>
          <a:bodyPr wrap="square" rtlCol="0">
            <a:spAutoFit/>
          </a:bodyPr>
          <a:p>
            <a:r>
              <a:t>布局思路 </a:t>
            </a:r>
          </a:p>
        </p:txBody>
      </p:sp>
      <p:sp>
        <p:nvSpPr>
          <p:cNvPr id="7" name="文本框 6"/>
          <p:cNvSpPr txBox="1"/>
          <p:nvPr/>
        </p:nvSpPr>
        <p:spPr>
          <a:xfrm>
            <a:off x="825500" y="1750695"/>
            <a:ext cx="10454005" cy="368300"/>
          </a:xfrm>
          <a:prstGeom prst="rect">
            <a:avLst/>
          </a:prstGeom>
          <a:noFill/>
        </p:spPr>
        <p:txBody>
          <a:bodyPr wrap="square" rtlCol="0" anchor="t">
            <a:spAutoFit/>
          </a:bodyPr>
          <a:p>
            <a:r>
              <a:rPr lang="zh-CN" altLang="en-US"/>
              <a:t>首先整体拆解，然后局部拆分</a:t>
            </a:r>
            <a:endParaRPr lang="zh-CN" altLang="en-US"/>
          </a:p>
        </p:txBody>
      </p:sp>
      <p:pic>
        <p:nvPicPr>
          <p:cNvPr id="2" name="图片 1" descr="layout"/>
          <p:cNvPicPr>
            <a:picLocks noChangeAspect="1"/>
          </p:cNvPicPr>
          <p:nvPr/>
        </p:nvPicPr>
        <p:blipFill>
          <a:blip r:embed="rId1"/>
          <a:stretch>
            <a:fillRect/>
          </a:stretch>
        </p:blipFill>
        <p:spPr>
          <a:xfrm>
            <a:off x="5164455" y="1188720"/>
            <a:ext cx="5391150" cy="5499100"/>
          </a:xfrm>
          <a:prstGeom prst="rect">
            <a:avLst/>
          </a:prstGeom>
        </p:spPr>
      </p:pic>
      <p:sp>
        <p:nvSpPr>
          <p:cNvPr id="9" name="文本框 8"/>
          <p:cNvSpPr txBox="1"/>
          <p:nvPr/>
        </p:nvSpPr>
        <p:spPr>
          <a:xfrm>
            <a:off x="825500" y="2976245"/>
            <a:ext cx="3148965" cy="2584450"/>
          </a:xfrm>
          <a:prstGeom prst="rect">
            <a:avLst/>
          </a:prstGeom>
          <a:noFill/>
        </p:spPr>
        <p:txBody>
          <a:bodyPr wrap="square" rtlCol="0" anchor="t">
            <a:spAutoFit/>
          </a:bodyPr>
          <a:p>
            <a:r>
              <a:rPr lang="zh-CN" altLang="en-US"/>
              <a:t>然后对头部练习主体进一步拆解</a:t>
            </a:r>
            <a:endParaRPr lang="zh-CN" altLang="en-US"/>
          </a:p>
          <a:p>
            <a:endParaRPr lang="zh-CN" altLang="en-US"/>
          </a:p>
          <a:p>
            <a:r>
              <a:rPr lang="zh-CN" altLang="en-US"/>
              <a:t>对评论列表进行拆解</a:t>
            </a:r>
            <a:endParaRPr lang="zh-CN" altLang="en-US"/>
          </a:p>
          <a:p>
            <a:endParaRPr lang="zh-CN" altLang="en-US"/>
          </a:p>
          <a:p>
            <a:r>
              <a:rPr lang="zh-CN" altLang="en-US"/>
              <a:t>思路基本跟前端的布局一样，如果不熟悉的情况下，可以在给每个部分增加背景颜色查看效果</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3308350" cy="368300"/>
          </a:xfrm>
          <a:prstGeom prst="rect">
            <a:avLst/>
          </a:prstGeom>
          <a:gradFill>
            <a:gsLst>
              <a:gs pos="0">
                <a:srgbClr val="9EE256"/>
              </a:gs>
              <a:gs pos="100000">
                <a:srgbClr val="52762D"/>
              </a:gs>
            </a:gsLst>
            <a:lin scaled="0"/>
          </a:gradFill>
        </p:spPr>
        <p:txBody>
          <a:bodyPr wrap="square" rtlCol="0">
            <a:spAutoFit/>
          </a:bodyPr>
          <a:p>
            <a:r>
              <a:rPr lang="zh-CN"/>
              <a:t>实践过程中的一些经验总结 </a:t>
            </a:r>
            <a:r>
              <a:t> </a:t>
            </a:r>
          </a:p>
        </p:txBody>
      </p:sp>
      <p:grpSp>
        <p:nvGrpSpPr>
          <p:cNvPr id="15" name="组合 14"/>
          <p:cNvGrpSpPr/>
          <p:nvPr/>
        </p:nvGrpSpPr>
        <p:grpSpPr>
          <a:xfrm>
            <a:off x="825500" y="1911350"/>
            <a:ext cx="9550400" cy="2661920"/>
            <a:chOff x="1300" y="3010"/>
            <a:chExt cx="15040" cy="4192"/>
          </a:xfrm>
        </p:grpSpPr>
        <p:grpSp>
          <p:nvGrpSpPr>
            <p:cNvPr id="11" name="组合 10"/>
            <p:cNvGrpSpPr/>
            <p:nvPr/>
          </p:nvGrpSpPr>
          <p:grpSpPr>
            <a:xfrm>
              <a:off x="1300" y="3010"/>
              <a:ext cx="4830" cy="722"/>
              <a:chOff x="1300" y="3010"/>
              <a:chExt cx="4830" cy="722"/>
            </a:xfrm>
          </p:grpSpPr>
          <p:sp>
            <p:nvSpPr>
              <p:cNvPr id="2" name="椭圆 1"/>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9" name="文本框 8"/>
              <p:cNvSpPr txBox="1"/>
              <p:nvPr/>
            </p:nvSpPr>
            <p:spPr>
              <a:xfrm>
                <a:off x="2130" y="3081"/>
                <a:ext cx="4000" cy="580"/>
              </a:xfrm>
              <a:prstGeom prst="rect">
                <a:avLst/>
              </a:prstGeom>
              <a:noFill/>
            </p:spPr>
            <p:txBody>
              <a:bodyPr wrap="square" rtlCol="0" anchor="t">
                <a:spAutoFit/>
              </a:bodyPr>
              <a:p>
                <a:r>
                  <a:rPr lang="zh-CN" altLang="en-US"/>
                  <a:t>颜色和边距类</a:t>
                </a:r>
                <a:endParaRPr lang="zh-CN" altLang="en-US"/>
              </a:p>
            </p:txBody>
          </p:sp>
        </p:grpSp>
        <p:sp>
          <p:nvSpPr>
            <p:cNvPr id="10" name="文本框 9"/>
            <p:cNvSpPr txBox="1"/>
            <p:nvPr/>
          </p:nvSpPr>
          <p:spPr>
            <a:xfrm>
              <a:off x="1500" y="4006"/>
              <a:ext cx="14840" cy="3197"/>
            </a:xfrm>
            <a:prstGeom prst="rect">
              <a:avLst/>
            </a:prstGeom>
            <a:noFill/>
          </p:spPr>
          <p:txBody>
            <a:bodyPr wrap="square" rtlCol="0" anchor="t">
              <a:spAutoFit/>
            </a:bodyPr>
            <a:p>
              <a:r>
                <a:rPr lang="zh-CN" altLang="en-US"/>
                <a:t>Colors 有很多默认的颜色值，输入的时候会有提示 自定义颜色 Color(0xff4caf50) 在 flutter 中，color 使用的是 ARGB，0x 后面的就是 ARGB，A 就是 FF 表示透明度，RGB 就是三原色了，上述对应的 web 端的#4caf50</a:t>
              </a:r>
              <a:endParaRPr lang="zh-CN" altLang="en-US"/>
            </a:p>
            <a:p>
              <a:endParaRPr lang="zh-CN" altLang="en-US"/>
            </a:p>
            <a:p>
              <a:r>
                <a:rPr lang="zh-CN" altLang="en-US"/>
                <a:t>Color.fromRGBO(int r, int g, int b, double opacity) 类似 web 的 rgba</a:t>
              </a:r>
              <a:endParaRPr lang="zh-CN" altLang="en-US"/>
            </a:p>
            <a:p>
              <a:endParaRPr lang="zh-CN" altLang="en-US"/>
            </a:p>
            <a:p>
              <a:r>
                <a:rPr lang="zh-CN" altLang="en-US"/>
                <a:t>EdgeInsets 通常用来设置间距的大小，输入的时候提示也比较明显</a:t>
              </a:r>
              <a:endParaRPr lang="zh-CN" altLang="en-US"/>
            </a:p>
          </p:txBody>
        </p:sp>
      </p:grpSp>
      <p:grpSp>
        <p:nvGrpSpPr>
          <p:cNvPr id="12" name="组合 11"/>
          <p:cNvGrpSpPr/>
          <p:nvPr/>
        </p:nvGrpSpPr>
        <p:grpSpPr>
          <a:xfrm>
            <a:off x="825500" y="4718050"/>
            <a:ext cx="3067050" cy="458470"/>
            <a:chOff x="1300" y="3010"/>
            <a:chExt cx="4830" cy="722"/>
          </a:xfrm>
        </p:grpSpPr>
        <p:sp>
          <p:nvSpPr>
            <p:cNvPr id="13" name="椭圆 12"/>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14" name="文本框 13"/>
            <p:cNvSpPr txBox="1"/>
            <p:nvPr/>
          </p:nvSpPr>
          <p:spPr>
            <a:xfrm>
              <a:off x="2130" y="3081"/>
              <a:ext cx="4000" cy="580"/>
            </a:xfrm>
            <a:prstGeom prst="rect">
              <a:avLst/>
            </a:prstGeom>
            <a:noFill/>
          </p:spPr>
          <p:txBody>
            <a:bodyPr wrap="square" rtlCol="0" anchor="t">
              <a:spAutoFit/>
            </a:bodyPr>
            <a:p>
              <a:r>
                <a:rPr lang="zh-CN" altLang="en-US"/>
                <a:t>关于 刘海屏适配</a:t>
              </a:r>
              <a:endParaRPr lang="zh-CN" altLang="en-US"/>
            </a:p>
          </p:txBody>
        </p:sp>
      </p:grpSp>
      <p:sp>
        <p:nvSpPr>
          <p:cNvPr id="16" name="文本框 15"/>
          <p:cNvSpPr txBox="1"/>
          <p:nvPr/>
        </p:nvSpPr>
        <p:spPr>
          <a:xfrm>
            <a:off x="1209675" y="5405120"/>
            <a:ext cx="2540000" cy="645160"/>
          </a:xfrm>
          <a:prstGeom prst="rect">
            <a:avLst/>
          </a:prstGeom>
          <a:noFill/>
        </p:spPr>
        <p:txBody>
          <a:bodyPr wrap="square" rtlCol="0" anchor="t">
            <a:spAutoFit/>
          </a:bodyPr>
          <a:p>
            <a:r>
              <a:rPr lang="zh-CN" altLang="en-US">
                <a:hlinkClick r:id="rId1" tooltip="" action="ppaction://hlinkfile"/>
              </a:rPr>
              <a:t>SafeArea</a:t>
            </a:r>
            <a:endParaRPr lang="zh-CN" altLang="en-US">
              <a:hlinkClick r:id="rId1" tooltip="" action="ppaction://hlinkfile"/>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5" name="组合 14"/>
          <p:cNvGrpSpPr/>
          <p:nvPr/>
        </p:nvGrpSpPr>
        <p:grpSpPr>
          <a:xfrm>
            <a:off x="635000" y="1390650"/>
            <a:ext cx="9550400" cy="1277620"/>
            <a:chOff x="1300" y="3010"/>
            <a:chExt cx="15040" cy="2012"/>
          </a:xfrm>
        </p:grpSpPr>
        <p:grpSp>
          <p:nvGrpSpPr>
            <p:cNvPr id="11" name="组合 10"/>
            <p:cNvGrpSpPr/>
            <p:nvPr/>
          </p:nvGrpSpPr>
          <p:grpSpPr>
            <a:xfrm>
              <a:off x="1300" y="3010"/>
              <a:ext cx="7129" cy="722"/>
              <a:chOff x="1300" y="3010"/>
              <a:chExt cx="7129" cy="722"/>
            </a:xfrm>
          </p:grpSpPr>
          <p:sp>
            <p:nvSpPr>
              <p:cNvPr id="2" name="椭圆 1"/>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9" name="文本框 8"/>
              <p:cNvSpPr txBox="1"/>
              <p:nvPr/>
            </p:nvSpPr>
            <p:spPr>
              <a:xfrm>
                <a:off x="2130" y="3081"/>
                <a:ext cx="6299" cy="580"/>
              </a:xfrm>
              <a:prstGeom prst="rect">
                <a:avLst/>
              </a:prstGeom>
              <a:noFill/>
            </p:spPr>
            <p:txBody>
              <a:bodyPr wrap="square" rtlCol="0" anchor="t">
                <a:spAutoFit/>
              </a:bodyPr>
              <a:p>
                <a:r>
                  <a:rPr lang="zh-CN" altLang="en-US"/>
                  <a:t>键盘弹起，页面整体往上移</a:t>
                </a:r>
                <a:endParaRPr lang="zh-CN" altLang="en-US"/>
              </a:p>
            </p:txBody>
          </p:sp>
        </p:grpSp>
        <p:sp>
          <p:nvSpPr>
            <p:cNvPr id="10" name="文本框 9"/>
            <p:cNvSpPr txBox="1"/>
            <p:nvPr/>
          </p:nvSpPr>
          <p:spPr>
            <a:xfrm>
              <a:off x="1500" y="4006"/>
              <a:ext cx="14840" cy="1016"/>
            </a:xfrm>
            <a:prstGeom prst="rect">
              <a:avLst/>
            </a:prstGeom>
            <a:noFill/>
          </p:spPr>
          <p:txBody>
            <a:bodyPr wrap="square" rtlCol="0" anchor="t">
              <a:spAutoFit/>
            </a:bodyPr>
            <a:p>
              <a:r>
                <a:rPr lang="zh-CN" altLang="en-US"/>
                <a:t>使用 resizeToAvoidBottomInset 指定在键盘出现时是否应调整主体的大小 可以在 Scaffold 里面 resizeToAvoidBottomInset 设置为 false 页面就不会往上弹</a:t>
              </a:r>
              <a:endParaRPr lang="zh-CN" altLang="en-US"/>
            </a:p>
          </p:txBody>
        </p:sp>
      </p:grpSp>
      <p:grpSp>
        <p:nvGrpSpPr>
          <p:cNvPr id="20" name="组合 19"/>
          <p:cNvGrpSpPr/>
          <p:nvPr/>
        </p:nvGrpSpPr>
        <p:grpSpPr>
          <a:xfrm>
            <a:off x="635000" y="3854450"/>
            <a:ext cx="9550400" cy="1277620"/>
            <a:chOff x="1300" y="3010"/>
            <a:chExt cx="15040" cy="2012"/>
          </a:xfrm>
        </p:grpSpPr>
        <p:grpSp>
          <p:nvGrpSpPr>
            <p:cNvPr id="21" name="组合 20"/>
            <p:cNvGrpSpPr/>
            <p:nvPr/>
          </p:nvGrpSpPr>
          <p:grpSpPr>
            <a:xfrm>
              <a:off x="1300" y="3010"/>
              <a:ext cx="7129" cy="722"/>
              <a:chOff x="1300" y="3010"/>
              <a:chExt cx="7129" cy="722"/>
            </a:xfrm>
          </p:grpSpPr>
          <p:sp>
            <p:nvSpPr>
              <p:cNvPr id="22" name="椭圆 21"/>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23" name="文本框 22"/>
              <p:cNvSpPr txBox="1"/>
              <p:nvPr/>
            </p:nvSpPr>
            <p:spPr>
              <a:xfrm>
                <a:off x="2130" y="3081"/>
                <a:ext cx="6299" cy="580"/>
              </a:xfrm>
              <a:prstGeom prst="rect">
                <a:avLst/>
              </a:prstGeom>
              <a:noFill/>
            </p:spPr>
            <p:txBody>
              <a:bodyPr wrap="square" rtlCol="0" anchor="t">
                <a:spAutoFit/>
              </a:bodyPr>
              <a:p>
                <a:r>
                  <a:rPr lang="zh-CN" altLang="en-US"/>
                  <a:t>类似于前端的 display: none</a:t>
                </a:r>
                <a:endParaRPr lang="zh-CN" altLang="en-US"/>
              </a:p>
            </p:txBody>
          </p:sp>
        </p:grpSp>
        <p:sp>
          <p:nvSpPr>
            <p:cNvPr id="24" name="文本框 23"/>
            <p:cNvSpPr txBox="1"/>
            <p:nvPr/>
          </p:nvSpPr>
          <p:spPr>
            <a:xfrm>
              <a:off x="1500" y="4006"/>
              <a:ext cx="14840" cy="1016"/>
            </a:xfrm>
            <a:prstGeom prst="rect">
              <a:avLst/>
            </a:prstGeom>
            <a:noFill/>
          </p:spPr>
          <p:txBody>
            <a:bodyPr wrap="square" rtlCol="0" anchor="t">
              <a:spAutoFit/>
            </a:bodyPr>
            <a:p>
              <a:r>
                <a:rPr lang="zh-CN" altLang="en-US"/>
                <a:t>可以使用 Offstage 包起来。设置 offstage 属性 当 offstage 为 true，控件隐藏； 当 offstage 为 false，显示； 当 Offstage 不可见的时候</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5" name="组合 14"/>
          <p:cNvGrpSpPr/>
          <p:nvPr/>
        </p:nvGrpSpPr>
        <p:grpSpPr>
          <a:xfrm>
            <a:off x="635000" y="1403350"/>
            <a:ext cx="9550400" cy="4601845"/>
            <a:chOff x="1300" y="3010"/>
            <a:chExt cx="15040" cy="7247"/>
          </a:xfrm>
        </p:grpSpPr>
        <p:grpSp>
          <p:nvGrpSpPr>
            <p:cNvPr id="11" name="组合 10"/>
            <p:cNvGrpSpPr/>
            <p:nvPr/>
          </p:nvGrpSpPr>
          <p:grpSpPr>
            <a:xfrm>
              <a:off x="1300" y="3010"/>
              <a:ext cx="7129" cy="722"/>
              <a:chOff x="1300" y="3010"/>
              <a:chExt cx="7129" cy="722"/>
            </a:xfrm>
          </p:grpSpPr>
          <p:sp>
            <p:nvSpPr>
              <p:cNvPr id="2" name="椭圆 1"/>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9" name="文本框 8"/>
              <p:cNvSpPr txBox="1"/>
              <p:nvPr/>
            </p:nvSpPr>
            <p:spPr>
              <a:xfrm>
                <a:off x="2130" y="3081"/>
                <a:ext cx="6299" cy="580"/>
              </a:xfrm>
              <a:prstGeom prst="rect">
                <a:avLst/>
              </a:prstGeom>
              <a:noFill/>
            </p:spPr>
            <p:txBody>
              <a:bodyPr wrap="square" rtlCol="0" anchor="t">
                <a:spAutoFit/>
              </a:bodyPr>
              <a:p>
                <a:r>
                  <a:rPr lang="zh-CN" altLang="en-US"/>
                  <a:t>禁止点击</a:t>
                </a:r>
                <a:endParaRPr lang="zh-CN" altLang="en-US"/>
              </a:p>
            </p:txBody>
          </p:sp>
        </p:grpSp>
        <p:sp>
          <p:nvSpPr>
            <p:cNvPr id="10" name="文本框 9"/>
            <p:cNvSpPr txBox="1"/>
            <p:nvPr/>
          </p:nvSpPr>
          <p:spPr>
            <a:xfrm>
              <a:off x="1500" y="4006"/>
              <a:ext cx="14840" cy="6251"/>
            </a:xfrm>
            <a:prstGeom prst="rect">
              <a:avLst/>
            </a:prstGeom>
            <a:noFill/>
          </p:spPr>
          <p:txBody>
            <a:bodyPr wrap="square" rtlCol="0" anchor="t">
              <a:spAutoFit/>
            </a:bodyPr>
            <a:p>
              <a:r>
                <a:rPr lang="zh-CN" altLang="en-US"/>
                <a:t>AbsorbPointer 可以想象成 web 端的遮罩，众所周知周知，禁止表单的点击时间有 disabled，但是这样一来，如果页面比较复杂，要控制表单元素是否可点那可成了灾难，这时候 AbsorbPointer 就可以快速解决这个问题。我们可以把它看成是一个透明的穹顶，一旦打开，从外部是无法到达内部。不过有一点值得注意，如果一个输入框已经获取焦点，然后再打开穹顶，输入框还是可以输入的。</a:t>
              </a:r>
              <a:endParaRPr lang="zh-CN" altLang="en-US"/>
            </a:p>
            <a:p>
              <a:endParaRPr lang="zh-CN" altLang="en-US"/>
            </a:p>
            <a:p>
              <a:r>
                <a:rPr lang="zh-CN" altLang="en-US"/>
                <a:t>属性</a:t>
              </a:r>
              <a:endParaRPr lang="zh-CN" altLang="en-US"/>
            </a:p>
            <a:p>
              <a:endParaRPr lang="zh-CN" altLang="en-US"/>
            </a:p>
            <a:p>
              <a:r>
                <a:rPr lang="zh-CN" altLang="en-US"/>
                <a:t>absorbing 布尔类型，字面意思是吸收，通俗点讲这个属性就是用来控制其 child 里面的组件是否可以点击，通常用的最多的也是这个属性。</a:t>
              </a:r>
              <a:endParaRPr lang="zh-CN" altLang="en-US"/>
            </a:p>
            <a:p>
              <a:endParaRPr lang="zh-CN" altLang="en-US"/>
            </a:p>
            <a:p>
              <a:r>
                <a:rPr lang="zh-CN" altLang="en-US"/>
                <a:t>child Widget 类型，可以是任何组件。</a:t>
              </a:r>
              <a:endParaRPr lang="zh-CN" altLang="en-US"/>
            </a:p>
            <a:p>
              <a:endParaRPr lang="zh-CN" altLang="en-US"/>
            </a:p>
            <a:p>
              <a:r>
                <a:rPr lang="zh-CN" altLang="en-US"/>
                <a:t>ignoringSemantics 布尔类型，是否忽略语义。经测试没什么影响，一般使用比较少。</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5" name="组合 14"/>
          <p:cNvGrpSpPr/>
          <p:nvPr/>
        </p:nvGrpSpPr>
        <p:grpSpPr>
          <a:xfrm>
            <a:off x="635000" y="971550"/>
            <a:ext cx="9550400" cy="1000760"/>
            <a:chOff x="1300" y="3010"/>
            <a:chExt cx="15040" cy="1576"/>
          </a:xfrm>
        </p:grpSpPr>
        <p:grpSp>
          <p:nvGrpSpPr>
            <p:cNvPr id="11" name="组合 10"/>
            <p:cNvGrpSpPr/>
            <p:nvPr/>
          </p:nvGrpSpPr>
          <p:grpSpPr>
            <a:xfrm>
              <a:off x="1300" y="3010"/>
              <a:ext cx="7129" cy="722"/>
              <a:chOff x="1300" y="3010"/>
              <a:chExt cx="7129" cy="722"/>
            </a:xfrm>
          </p:grpSpPr>
          <p:sp>
            <p:nvSpPr>
              <p:cNvPr id="2" name="椭圆 1"/>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9" name="文本框 8"/>
              <p:cNvSpPr txBox="1"/>
              <p:nvPr/>
            </p:nvSpPr>
            <p:spPr>
              <a:xfrm>
                <a:off x="2130" y="3081"/>
                <a:ext cx="6299" cy="580"/>
              </a:xfrm>
              <a:prstGeom prst="rect">
                <a:avLst/>
              </a:prstGeom>
              <a:noFill/>
            </p:spPr>
            <p:txBody>
              <a:bodyPr wrap="square" rtlCol="0" anchor="t">
                <a:spAutoFit/>
              </a:bodyPr>
              <a:p>
                <a:r>
                  <a:rPr lang="zh-CN" altLang="en-US"/>
                  <a:t>手势操作</a:t>
                </a:r>
                <a:endParaRPr lang="zh-CN" altLang="en-US"/>
              </a:p>
            </p:txBody>
          </p:sp>
        </p:grpSp>
        <p:sp>
          <p:nvSpPr>
            <p:cNvPr id="10" name="文本框 9"/>
            <p:cNvSpPr txBox="1"/>
            <p:nvPr/>
          </p:nvSpPr>
          <p:spPr>
            <a:xfrm>
              <a:off x="1500" y="4006"/>
              <a:ext cx="14840" cy="580"/>
            </a:xfrm>
            <a:prstGeom prst="rect">
              <a:avLst/>
            </a:prstGeom>
            <a:noFill/>
          </p:spPr>
          <p:txBody>
            <a:bodyPr wrap="square" rtlCol="0" anchor="t">
              <a:spAutoFit/>
            </a:bodyPr>
            <a:p>
              <a:r>
                <a:rPr lang="zh-CN" altLang="en-US"/>
                <a:t>使用 </a:t>
              </a:r>
              <a:r>
                <a:rPr lang="zh-CN" altLang="en-US">
                  <a:hlinkClick r:id="rId1" tooltip="" action="ppaction://hlinkfile"/>
                </a:rPr>
                <a:t>GestureDetector</a:t>
              </a:r>
              <a:r>
                <a:rPr lang="zh-CN" altLang="en-US"/>
                <a:t> 还有一些常用的简单带动画效果的 InkWell</a:t>
              </a:r>
              <a:endParaRPr lang="zh-CN" altLang="en-US"/>
            </a:p>
          </p:txBody>
        </p:sp>
      </p:grpSp>
      <p:grpSp>
        <p:nvGrpSpPr>
          <p:cNvPr id="20" name="组合 19"/>
          <p:cNvGrpSpPr/>
          <p:nvPr/>
        </p:nvGrpSpPr>
        <p:grpSpPr>
          <a:xfrm>
            <a:off x="635000" y="2446655"/>
            <a:ext cx="9550400" cy="1277620"/>
            <a:chOff x="1300" y="3010"/>
            <a:chExt cx="15040" cy="2012"/>
          </a:xfrm>
        </p:grpSpPr>
        <p:grpSp>
          <p:nvGrpSpPr>
            <p:cNvPr id="21" name="组合 20"/>
            <p:cNvGrpSpPr/>
            <p:nvPr/>
          </p:nvGrpSpPr>
          <p:grpSpPr>
            <a:xfrm>
              <a:off x="1300" y="3010"/>
              <a:ext cx="7129" cy="722"/>
              <a:chOff x="1300" y="3010"/>
              <a:chExt cx="7129" cy="722"/>
            </a:xfrm>
          </p:grpSpPr>
          <p:sp>
            <p:nvSpPr>
              <p:cNvPr id="22" name="椭圆 21"/>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23" name="文本框 22"/>
              <p:cNvSpPr txBox="1"/>
              <p:nvPr/>
            </p:nvSpPr>
            <p:spPr>
              <a:xfrm>
                <a:off x="2130" y="3081"/>
                <a:ext cx="6299" cy="580"/>
              </a:xfrm>
              <a:prstGeom prst="rect">
                <a:avLst/>
              </a:prstGeom>
              <a:noFill/>
            </p:spPr>
            <p:txBody>
              <a:bodyPr wrap="square" rtlCol="0" anchor="t">
                <a:spAutoFit/>
              </a:bodyPr>
              <a:p>
                <a:r>
                  <a:rPr lang="zh-CN" altLang="en-US"/>
                  <a:t>tab 的切换</a:t>
                </a:r>
                <a:endParaRPr lang="zh-CN" altLang="en-US"/>
              </a:p>
            </p:txBody>
          </p:sp>
        </p:grpSp>
        <p:sp>
          <p:nvSpPr>
            <p:cNvPr id="24" name="文本框 23"/>
            <p:cNvSpPr txBox="1"/>
            <p:nvPr/>
          </p:nvSpPr>
          <p:spPr>
            <a:xfrm>
              <a:off x="1500" y="4006"/>
              <a:ext cx="14840" cy="1016"/>
            </a:xfrm>
            <a:prstGeom prst="rect">
              <a:avLst/>
            </a:prstGeom>
            <a:noFill/>
          </p:spPr>
          <p:txBody>
            <a:bodyPr wrap="square" rtlCol="0" anchor="t">
              <a:spAutoFit/>
            </a:bodyPr>
            <a:p>
              <a:r>
                <a:rPr lang="zh-CN" altLang="en-US"/>
                <a:t>可以使用 TabBarView,也可以使用 Pageview,或者直接使用 IndexedStack 前面二种带动画可以左右华东，IndexedStack 如果也想要动画，推荐包括一层</a:t>
              </a:r>
              <a:r>
                <a:rPr lang="zh-CN" altLang="en-US">
                  <a:hlinkClick r:id="rId2" tooltip="" action="ppaction://hlinkfile"/>
                </a:rPr>
                <a:t>这个</a:t>
              </a:r>
              <a:endParaRPr lang="zh-CN" altLang="en-US"/>
            </a:p>
          </p:txBody>
        </p:sp>
      </p:grpSp>
      <p:grpSp>
        <p:nvGrpSpPr>
          <p:cNvPr id="6" name="组合 5"/>
          <p:cNvGrpSpPr/>
          <p:nvPr/>
        </p:nvGrpSpPr>
        <p:grpSpPr>
          <a:xfrm>
            <a:off x="635000" y="4071620"/>
            <a:ext cx="9550400" cy="1000760"/>
            <a:chOff x="1300" y="3010"/>
            <a:chExt cx="15040" cy="1576"/>
          </a:xfrm>
        </p:grpSpPr>
        <p:grpSp>
          <p:nvGrpSpPr>
            <p:cNvPr id="7" name="组合 6"/>
            <p:cNvGrpSpPr/>
            <p:nvPr/>
          </p:nvGrpSpPr>
          <p:grpSpPr>
            <a:xfrm>
              <a:off x="1300" y="3010"/>
              <a:ext cx="7129" cy="722"/>
              <a:chOff x="1300" y="3010"/>
              <a:chExt cx="7129" cy="722"/>
            </a:xfrm>
          </p:grpSpPr>
          <p:sp>
            <p:nvSpPr>
              <p:cNvPr id="8" name="椭圆 7"/>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12" name="文本框 11"/>
              <p:cNvSpPr txBox="1"/>
              <p:nvPr/>
            </p:nvSpPr>
            <p:spPr>
              <a:xfrm>
                <a:off x="2130" y="3081"/>
                <a:ext cx="6299" cy="580"/>
              </a:xfrm>
              <a:prstGeom prst="rect">
                <a:avLst/>
              </a:prstGeom>
              <a:noFill/>
            </p:spPr>
            <p:txBody>
              <a:bodyPr wrap="square" rtlCol="0" anchor="t">
                <a:spAutoFit/>
              </a:bodyPr>
              <a:p>
                <a:r>
                  <a:rPr lang="zh-CN" altLang="en-US"/>
                  <a:t>布局小技巧，占位</a:t>
                </a:r>
                <a:endParaRPr lang="zh-CN" altLang="en-US"/>
              </a:p>
            </p:txBody>
          </p:sp>
        </p:grpSp>
        <p:sp>
          <p:nvSpPr>
            <p:cNvPr id="13" name="文本框 12"/>
            <p:cNvSpPr txBox="1"/>
            <p:nvPr/>
          </p:nvSpPr>
          <p:spPr>
            <a:xfrm>
              <a:off x="1500" y="4006"/>
              <a:ext cx="14840" cy="580"/>
            </a:xfrm>
            <a:prstGeom prst="rect">
              <a:avLst/>
            </a:prstGeom>
            <a:noFill/>
          </p:spPr>
          <p:txBody>
            <a:bodyPr wrap="square" rtlCol="0" anchor="t">
              <a:spAutoFit/>
            </a:bodyPr>
            <a:p>
              <a:r>
                <a:rPr lang="zh-CN" altLang="en-US"/>
                <a:t>有些 padding,和 margin 不想包起来的情况下，可以直接用 SizedBox 去占位</a:t>
              </a:r>
              <a:endParaRPr lang="zh-CN" altLang="en-US"/>
            </a:p>
          </p:txBody>
        </p:sp>
      </p:grpSp>
      <p:grpSp>
        <p:nvGrpSpPr>
          <p:cNvPr id="14" name="组合 13"/>
          <p:cNvGrpSpPr/>
          <p:nvPr/>
        </p:nvGrpSpPr>
        <p:grpSpPr>
          <a:xfrm>
            <a:off x="635000" y="5607050"/>
            <a:ext cx="9550400" cy="1000760"/>
            <a:chOff x="1300" y="3010"/>
            <a:chExt cx="15040" cy="1576"/>
          </a:xfrm>
        </p:grpSpPr>
        <p:grpSp>
          <p:nvGrpSpPr>
            <p:cNvPr id="16" name="组合 15"/>
            <p:cNvGrpSpPr/>
            <p:nvPr/>
          </p:nvGrpSpPr>
          <p:grpSpPr>
            <a:xfrm>
              <a:off x="1300" y="3010"/>
              <a:ext cx="7129" cy="722"/>
              <a:chOff x="1300" y="3010"/>
              <a:chExt cx="7129" cy="722"/>
            </a:xfrm>
          </p:grpSpPr>
          <p:sp>
            <p:nvSpPr>
              <p:cNvPr id="17" name="椭圆 16"/>
              <p:cNvSpPr/>
              <p:nvPr/>
            </p:nvSpPr>
            <p:spPr>
              <a:xfrm>
                <a:off x="1300" y="301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18" name="文本框 17"/>
              <p:cNvSpPr txBox="1"/>
              <p:nvPr/>
            </p:nvSpPr>
            <p:spPr>
              <a:xfrm>
                <a:off x="2130" y="3081"/>
                <a:ext cx="6299" cy="580"/>
              </a:xfrm>
              <a:prstGeom prst="rect">
                <a:avLst/>
              </a:prstGeom>
              <a:noFill/>
            </p:spPr>
            <p:txBody>
              <a:bodyPr wrap="square" rtlCol="0" anchor="t">
                <a:spAutoFit/>
              </a:bodyPr>
              <a:p>
                <a:r>
                  <a:rPr lang="zh-CN" altLang="en-US"/>
                  <a:t>wrap 换行。</a:t>
                </a:r>
                <a:endParaRPr lang="zh-CN" altLang="en-US"/>
              </a:p>
            </p:txBody>
          </p:sp>
        </p:grpSp>
        <p:sp>
          <p:nvSpPr>
            <p:cNvPr id="19" name="文本框 18"/>
            <p:cNvSpPr txBox="1"/>
            <p:nvPr/>
          </p:nvSpPr>
          <p:spPr>
            <a:xfrm>
              <a:off x="1500" y="4006"/>
              <a:ext cx="14840" cy="580"/>
            </a:xfrm>
            <a:prstGeom prst="rect">
              <a:avLst/>
            </a:prstGeom>
            <a:noFill/>
          </p:spPr>
          <p:txBody>
            <a:bodyPr wrap="square" rtlCol="0" anchor="t">
              <a:spAutoFit/>
            </a:bodyPr>
            <a:p>
              <a:r>
                <a:rPr lang="zh-CN" altLang="en-US"/>
                <a:t>http://www.ptbird.cn/flutter-wrapper.html</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5" name="组合 14"/>
          <p:cNvGrpSpPr/>
          <p:nvPr/>
        </p:nvGrpSpPr>
        <p:grpSpPr>
          <a:xfrm>
            <a:off x="635000" y="971550"/>
            <a:ext cx="9550400" cy="1000760"/>
            <a:chOff x="1300" y="3010"/>
            <a:chExt cx="15040" cy="1576"/>
          </a:xfrm>
        </p:grpSpPr>
        <p:grpSp>
          <p:nvGrpSpPr>
            <p:cNvPr id="11" name="组合 10"/>
            <p:cNvGrpSpPr/>
            <p:nvPr/>
          </p:nvGrpSpPr>
          <p:grpSpPr>
            <a:xfrm>
              <a:off x="1300" y="3010"/>
              <a:ext cx="7129" cy="782"/>
              <a:chOff x="1300" y="3010"/>
              <a:chExt cx="7129" cy="782"/>
            </a:xfrm>
          </p:grpSpPr>
          <p:sp>
            <p:nvSpPr>
              <p:cNvPr id="2" name="椭圆 1"/>
              <p:cNvSpPr/>
              <p:nvPr/>
            </p:nvSpPr>
            <p:spPr>
              <a:xfrm>
                <a:off x="1300" y="3010"/>
                <a:ext cx="830" cy="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10</a:t>
                </a:r>
                <a:endParaRPr lang="en-US" altLang="zh-CN" sz="1200"/>
              </a:p>
            </p:txBody>
          </p:sp>
          <p:sp>
            <p:nvSpPr>
              <p:cNvPr id="9" name="文本框 8"/>
              <p:cNvSpPr txBox="1"/>
              <p:nvPr/>
            </p:nvSpPr>
            <p:spPr>
              <a:xfrm>
                <a:off x="2130" y="3081"/>
                <a:ext cx="6299" cy="580"/>
              </a:xfrm>
              <a:prstGeom prst="rect">
                <a:avLst/>
              </a:prstGeom>
              <a:noFill/>
            </p:spPr>
            <p:txBody>
              <a:bodyPr wrap="square" rtlCol="0" anchor="t">
                <a:spAutoFit/>
              </a:bodyPr>
              <a:p>
                <a:r>
                  <a:rPr lang="zh-CN" altLang="en-US"/>
                  <a:t>前端的类似重叠位置的布局</a:t>
                </a:r>
                <a:endParaRPr lang="zh-CN" altLang="en-US"/>
              </a:p>
            </p:txBody>
          </p:sp>
        </p:grpSp>
        <p:sp>
          <p:nvSpPr>
            <p:cNvPr id="10" name="文本框 9"/>
            <p:cNvSpPr txBox="1"/>
            <p:nvPr/>
          </p:nvSpPr>
          <p:spPr>
            <a:xfrm>
              <a:off x="1500" y="4006"/>
              <a:ext cx="14840" cy="580"/>
            </a:xfrm>
            <a:prstGeom prst="rect">
              <a:avLst/>
            </a:prstGeom>
            <a:noFill/>
          </p:spPr>
          <p:txBody>
            <a:bodyPr wrap="square" rtlCol="0" anchor="t">
              <a:spAutoFit/>
            </a:bodyPr>
            <a:p>
              <a:r>
                <a:rPr lang="zh-CN" altLang="en-US"/>
                <a:t>使用 Stack ,和 Positioned </a:t>
              </a:r>
              <a:r>
                <a:rPr lang="zh-CN" altLang="en-US">
                  <a:hlinkClick r:id="rId1" tooltip="" action="ppaction://hlinkfile"/>
                </a:rPr>
                <a:t>地址</a:t>
              </a:r>
              <a:endParaRPr lang="zh-CN" altLang="en-US"/>
            </a:p>
          </p:txBody>
        </p:sp>
      </p:grpSp>
      <p:grpSp>
        <p:nvGrpSpPr>
          <p:cNvPr id="25" name="组合 24"/>
          <p:cNvGrpSpPr/>
          <p:nvPr/>
        </p:nvGrpSpPr>
        <p:grpSpPr>
          <a:xfrm>
            <a:off x="635000" y="2449830"/>
            <a:ext cx="9550400" cy="1016000"/>
            <a:chOff x="1300" y="3010"/>
            <a:chExt cx="15040" cy="1600"/>
          </a:xfrm>
        </p:grpSpPr>
        <p:grpSp>
          <p:nvGrpSpPr>
            <p:cNvPr id="26" name="组合 25"/>
            <p:cNvGrpSpPr/>
            <p:nvPr/>
          </p:nvGrpSpPr>
          <p:grpSpPr>
            <a:xfrm>
              <a:off x="1300" y="3010"/>
              <a:ext cx="10428" cy="1087"/>
              <a:chOff x="1300" y="3010"/>
              <a:chExt cx="10428" cy="1087"/>
            </a:xfrm>
          </p:grpSpPr>
          <p:sp>
            <p:nvSpPr>
              <p:cNvPr id="27" name="椭圆 26"/>
              <p:cNvSpPr/>
              <p:nvPr/>
            </p:nvSpPr>
            <p:spPr>
              <a:xfrm>
                <a:off x="1300" y="3010"/>
                <a:ext cx="830" cy="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11</a:t>
                </a:r>
                <a:endParaRPr lang="en-US" altLang="zh-CN" sz="1200"/>
              </a:p>
            </p:txBody>
          </p:sp>
          <p:sp>
            <p:nvSpPr>
              <p:cNvPr id="28" name="文本框 27"/>
              <p:cNvSpPr txBox="1"/>
              <p:nvPr/>
            </p:nvSpPr>
            <p:spPr>
              <a:xfrm>
                <a:off x="2130" y="3081"/>
                <a:ext cx="9598" cy="1016"/>
              </a:xfrm>
              <a:prstGeom prst="rect">
                <a:avLst/>
              </a:prstGeom>
              <a:noFill/>
            </p:spPr>
            <p:txBody>
              <a:bodyPr wrap="square" rtlCol="0" anchor="t">
                <a:spAutoFit/>
              </a:bodyPr>
              <a:p>
                <a:r>
                  <a:rPr lang="zh-CN" altLang="en-US"/>
                  <a:t>导航返回拦截，避免用户误触返回按钮而导致 APP 退出</a:t>
                </a:r>
                <a:endParaRPr lang="zh-CN" altLang="en-US"/>
              </a:p>
            </p:txBody>
          </p:sp>
        </p:grpSp>
        <p:sp>
          <p:nvSpPr>
            <p:cNvPr id="29" name="文本框 28"/>
            <p:cNvSpPr txBox="1"/>
            <p:nvPr/>
          </p:nvSpPr>
          <p:spPr>
            <a:xfrm>
              <a:off x="1500" y="4030"/>
              <a:ext cx="14840" cy="580"/>
            </a:xfrm>
            <a:prstGeom prst="rect">
              <a:avLst/>
            </a:prstGeom>
            <a:noFill/>
          </p:spPr>
          <p:txBody>
            <a:bodyPr wrap="square" rtlCol="0" anchor="t">
              <a:spAutoFit/>
            </a:bodyPr>
            <a:p>
              <a:r>
                <a:rPr lang="zh-CN" altLang="en-US"/>
                <a:t>http://www.apkbus.com/flutter_book/chapter7/willpopscope.html</a:t>
              </a:r>
              <a:endParaRPr lang="zh-CN" altLang="en-US"/>
            </a:p>
          </p:txBody>
        </p:sp>
      </p:grpSp>
      <p:grpSp>
        <p:nvGrpSpPr>
          <p:cNvPr id="30" name="组合 29"/>
          <p:cNvGrpSpPr/>
          <p:nvPr/>
        </p:nvGrpSpPr>
        <p:grpSpPr>
          <a:xfrm>
            <a:off x="635000" y="3730625"/>
            <a:ext cx="9550400" cy="1000760"/>
            <a:chOff x="1300" y="3010"/>
            <a:chExt cx="15040" cy="1576"/>
          </a:xfrm>
        </p:grpSpPr>
        <p:grpSp>
          <p:nvGrpSpPr>
            <p:cNvPr id="31" name="组合 30"/>
            <p:cNvGrpSpPr/>
            <p:nvPr/>
          </p:nvGrpSpPr>
          <p:grpSpPr>
            <a:xfrm>
              <a:off x="1300" y="3010"/>
              <a:ext cx="7129" cy="782"/>
              <a:chOff x="1300" y="3010"/>
              <a:chExt cx="7129" cy="782"/>
            </a:xfrm>
          </p:grpSpPr>
          <p:sp>
            <p:nvSpPr>
              <p:cNvPr id="32" name="椭圆 31"/>
              <p:cNvSpPr/>
              <p:nvPr/>
            </p:nvSpPr>
            <p:spPr>
              <a:xfrm>
                <a:off x="1300" y="3010"/>
                <a:ext cx="830" cy="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12</a:t>
                </a:r>
                <a:endParaRPr lang="en-US" altLang="zh-CN" sz="1200"/>
              </a:p>
            </p:txBody>
          </p:sp>
          <p:sp>
            <p:nvSpPr>
              <p:cNvPr id="33" name="文本框 32"/>
              <p:cNvSpPr txBox="1"/>
              <p:nvPr/>
            </p:nvSpPr>
            <p:spPr>
              <a:xfrm>
                <a:off x="2130" y="3081"/>
                <a:ext cx="6299" cy="580"/>
              </a:xfrm>
              <a:prstGeom prst="rect">
                <a:avLst/>
              </a:prstGeom>
              <a:noFill/>
            </p:spPr>
            <p:txBody>
              <a:bodyPr wrap="square" rtlCol="0" anchor="t">
                <a:spAutoFit/>
              </a:bodyPr>
              <a:p>
                <a:r>
                  <a:rPr lang="zh-CN" altLang="en-US"/>
                  <a:t>修改状态栏字体颜色</a:t>
                </a:r>
                <a:endParaRPr lang="zh-CN" altLang="en-US"/>
              </a:p>
            </p:txBody>
          </p:sp>
        </p:grpSp>
        <p:sp>
          <p:nvSpPr>
            <p:cNvPr id="34" name="文本框 33"/>
            <p:cNvSpPr txBox="1"/>
            <p:nvPr/>
          </p:nvSpPr>
          <p:spPr>
            <a:xfrm>
              <a:off x="1500" y="4006"/>
              <a:ext cx="14840" cy="580"/>
            </a:xfrm>
            <a:prstGeom prst="rect">
              <a:avLst/>
            </a:prstGeom>
            <a:noFill/>
          </p:spPr>
          <p:txBody>
            <a:bodyPr wrap="square" rtlCol="0" anchor="t">
              <a:spAutoFit/>
            </a:bodyPr>
            <a:p>
              <a:r>
                <a:rPr lang="zh-CN" altLang="en-US"/>
                <a:t>https://www.jianshu.com/p/15700d9145aa</a:t>
              </a:r>
              <a:endParaRPr lang="zh-CN" altLang="en-US"/>
            </a:p>
          </p:txBody>
        </p:sp>
      </p:grpSp>
      <p:grpSp>
        <p:nvGrpSpPr>
          <p:cNvPr id="35" name="组合 34"/>
          <p:cNvGrpSpPr/>
          <p:nvPr/>
        </p:nvGrpSpPr>
        <p:grpSpPr>
          <a:xfrm>
            <a:off x="698500" y="5086350"/>
            <a:ext cx="9550400" cy="1554480"/>
            <a:chOff x="1300" y="3010"/>
            <a:chExt cx="15040" cy="2448"/>
          </a:xfrm>
        </p:grpSpPr>
        <p:grpSp>
          <p:nvGrpSpPr>
            <p:cNvPr id="36" name="组合 35"/>
            <p:cNvGrpSpPr/>
            <p:nvPr/>
          </p:nvGrpSpPr>
          <p:grpSpPr>
            <a:xfrm>
              <a:off x="1300" y="3010"/>
              <a:ext cx="7129" cy="782"/>
              <a:chOff x="1300" y="3010"/>
              <a:chExt cx="7129" cy="782"/>
            </a:xfrm>
          </p:grpSpPr>
          <p:sp>
            <p:nvSpPr>
              <p:cNvPr id="37" name="椭圆 36"/>
              <p:cNvSpPr/>
              <p:nvPr/>
            </p:nvSpPr>
            <p:spPr>
              <a:xfrm>
                <a:off x="1300" y="3010"/>
                <a:ext cx="830" cy="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13</a:t>
                </a:r>
                <a:endParaRPr lang="en-US" altLang="zh-CN" sz="1200"/>
              </a:p>
            </p:txBody>
          </p:sp>
          <p:sp>
            <p:nvSpPr>
              <p:cNvPr id="38" name="文本框 37"/>
              <p:cNvSpPr txBox="1"/>
              <p:nvPr/>
            </p:nvSpPr>
            <p:spPr>
              <a:xfrm>
                <a:off x="2130" y="3081"/>
                <a:ext cx="6299" cy="580"/>
              </a:xfrm>
              <a:prstGeom prst="rect">
                <a:avLst/>
              </a:prstGeom>
              <a:noFill/>
            </p:spPr>
            <p:txBody>
              <a:bodyPr wrap="square" rtlCol="0" anchor="t">
                <a:spAutoFit/>
              </a:bodyPr>
              <a:p>
                <a:r>
                  <a:rPr lang="zh-CN" altLang="en-US"/>
                  <a:t>修改状态栏字体颜色</a:t>
                </a:r>
                <a:endParaRPr lang="zh-CN" altLang="en-US"/>
              </a:p>
            </p:txBody>
          </p:sp>
        </p:grpSp>
        <p:sp>
          <p:nvSpPr>
            <p:cNvPr id="39" name="文本框 38"/>
            <p:cNvSpPr txBox="1"/>
            <p:nvPr/>
          </p:nvSpPr>
          <p:spPr>
            <a:xfrm>
              <a:off x="1500" y="4006"/>
              <a:ext cx="14840" cy="1452"/>
            </a:xfrm>
            <a:prstGeom prst="rect">
              <a:avLst/>
            </a:prstGeom>
            <a:noFill/>
          </p:spPr>
          <p:txBody>
            <a:bodyPr wrap="square" rtlCol="0" anchor="t">
              <a:spAutoFit/>
            </a:bodyPr>
            <a:p>
              <a:r>
                <a:rPr lang="zh-CN" altLang="en-US"/>
                <a:t>对于一些滚动复杂有横向和竖向滚动，部分滚动元素需要固定在头部的情况，比如一些页面由 banner,tab,content 组成，滚动以后需要吧 tab 固定在头部等，那么你需要了解下这个</a:t>
              </a:r>
              <a:r>
                <a:rPr lang="zh-CN" altLang="en-US">
                  <a:hlinkClick r:id="rId2" tooltip="" action="ppaction://hlinkfile"/>
                </a:rPr>
                <a:t>Sliver 组件</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-路由</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2" name="组合 11"/>
          <p:cNvGrpSpPr/>
          <p:nvPr/>
        </p:nvGrpSpPr>
        <p:grpSpPr>
          <a:xfrm>
            <a:off x="635000" y="1390650"/>
            <a:ext cx="6108700" cy="1143000"/>
            <a:chOff x="1000" y="2190"/>
            <a:chExt cx="9620" cy="1800"/>
          </a:xfrm>
        </p:grpSpPr>
        <p:sp>
          <p:nvSpPr>
            <p:cNvPr id="6" name="文本框 5"/>
            <p:cNvSpPr txBox="1"/>
            <p:nvPr/>
          </p:nvSpPr>
          <p:spPr>
            <a:xfrm>
              <a:off x="2200" y="2261"/>
              <a:ext cx="8420" cy="580"/>
            </a:xfrm>
            <a:prstGeom prst="rect">
              <a:avLst/>
            </a:prstGeom>
            <a:noFill/>
          </p:spPr>
          <p:txBody>
            <a:bodyPr wrap="square" rtlCol="0" anchor="t">
              <a:spAutoFit/>
            </a:bodyPr>
            <a:p>
              <a:r>
                <a:rPr lang="zh-CN" altLang="en-US"/>
                <a:t>了解 flutter 提供的路由</a:t>
              </a:r>
              <a:endParaRPr lang="zh-CN" altLang="en-US"/>
            </a:p>
          </p:txBody>
        </p:sp>
        <p:sp>
          <p:nvSpPr>
            <p:cNvPr id="7" name="椭圆 6"/>
            <p:cNvSpPr/>
            <p:nvPr/>
          </p:nvSpPr>
          <p:spPr>
            <a:xfrm>
              <a:off x="1000" y="219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8" name="文本框 7"/>
            <p:cNvSpPr txBox="1"/>
            <p:nvPr/>
          </p:nvSpPr>
          <p:spPr>
            <a:xfrm>
              <a:off x="2400" y="3410"/>
              <a:ext cx="4000" cy="580"/>
            </a:xfrm>
            <a:prstGeom prst="rect">
              <a:avLst/>
            </a:prstGeom>
            <a:noFill/>
          </p:spPr>
          <p:txBody>
            <a:bodyPr wrap="square" rtlCol="0" anchor="t">
              <a:spAutoFit/>
            </a:bodyPr>
            <a:p>
              <a:r>
                <a:rPr lang="zh-CN" altLang="en-US"/>
                <a:t>推荐</a:t>
              </a:r>
              <a:r>
                <a:rPr lang="zh-CN" altLang="en-US">
                  <a:hlinkClick r:id="rId1" tooltip="" action="ppaction://hlinkfile"/>
                </a:rPr>
                <a:t>文档地址</a:t>
              </a:r>
              <a:endParaRPr lang="zh-CN" altLang="en-US"/>
            </a:p>
          </p:txBody>
        </p:sp>
      </p:grpSp>
      <p:grpSp>
        <p:nvGrpSpPr>
          <p:cNvPr id="13" name="组合 12"/>
          <p:cNvGrpSpPr/>
          <p:nvPr/>
        </p:nvGrpSpPr>
        <p:grpSpPr>
          <a:xfrm>
            <a:off x="635000" y="3371850"/>
            <a:ext cx="6108700" cy="1143000"/>
            <a:chOff x="1000" y="2190"/>
            <a:chExt cx="9620" cy="1800"/>
          </a:xfrm>
        </p:grpSpPr>
        <p:sp>
          <p:nvSpPr>
            <p:cNvPr id="14" name="文本框 13"/>
            <p:cNvSpPr txBox="1"/>
            <p:nvPr/>
          </p:nvSpPr>
          <p:spPr>
            <a:xfrm>
              <a:off x="2200" y="2261"/>
              <a:ext cx="8420" cy="580"/>
            </a:xfrm>
            <a:prstGeom prst="rect">
              <a:avLst/>
            </a:prstGeom>
            <a:noFill/>
          </p:spPr>
          <p:txBody>
            <a:bodyPr wrap="square" rtlCol="0" anchor="t">
              <a:spAutoFit/>
            </a:bodyPr>
            <a:p>
              <a:r>
                <a:rPr lang="zh-CN" altLang="en-US"/>
                <a:t>推荐使用 fluro</a:t>
              </a:r>
              <a:endParaRPr lang="zh-CN" altLang="en-US"/>
            </a:p>
          </p:txBody>
        </p:sp>
        <p:sp>
          <p:nvSpPr>
            <p:cNvPr id="16" name="椭圆 15"/>
            <p:cNvSpPr/>
            <p:nvPr/>
          </p:nvSpPr>
          <p:spPr>
            <a:xfrm>
              <a:off x="1000" y="2190"/>
              <a:ext cx="681" cy="7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17" name="文本框 16"/>
            <p:cNvSpPr txBox="1"/>
            <p:nvPr/>
          </p:nvSpPr>
          <p:spPr>
            <a:xfrm>
              <a:off x="2400" y="3410"/>
              <a:ext cx="4000" cy="580"/>
            </a:xfrm>
            <a:prstGeom prst="rect">
              <a:avLst/>
            </a:prstGeom>
            <a:noFill/>
          </p:spPr>
          <p:txBody>
            <a:bodyPr wrap="square" rtlCol="0" anchor="t">
              <a:spAutoFit/>
            </a:bodyPr>
            <a:p>
              <a:r>
                <a:rPr lang="en-US" altLang="zh-CN">
                  <a:hlinkClick r:id="rId2" tooltip="" action="ppaction://hlinkfile"/>
                </a:rPr>
                <a:t>github</a:t>
              </a:r>
              <a:r>
                <a:rPr lang="zh-CN" altLang="en-US">
                  <a:hlinkClick r:id="rId2" tooltip="" action="ppaction://hlinkfile"/>
                </a:rPr>
                <a:t>地址</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735965" y="965200"/>
            <a:ext cx="3025140" cy="4479290"/>
            <a:chOff x="1126156" y="2352142"/>
            <a:chExt cx="2607971" cy="3585714"/>
          </a:xfrm>
        </p:grpSpPr>
        <p:sp>
          <p:nvSpPr>
            <p:cNvPr id="3" name="任意多边形 2"/>
            <p:cNvSpPr/>
            <p:nvPr/>
          </p:nvSpPr>
          <p:spPr>
            <a:xfrm>
              <a:off x="1285791" y="2352142"/>
              <a:ext cx="2288702" cy="3585714"/>
            </a:xfrm>
            <a:custGeom>
              <a:avLst/>
              <a:gdLst>
                <a:gd name="connsiteX0" fmla="*/ 172533 w 2288702"/>
                <a:gd name="connsiteY0" fmla="*/ 0 h 3585714"/>
                <a:gd name="connsiteX1" fmla="*/ 2116170 w 2288702"/>
                <a:gd name="connsiteY1" fmla="*/ 0 h 3585714"/>
                <a:gd name="connsiteX2" fmla="*/ 2288702 w 2288702"/>
                <a:gd name="connsiteY2" fmla="*/ 172532 h 3585714"/>
                <a:gd name="connsiteX3" fmla="*/ 2288702 w 2288702"/>
                <a:gd name="connsiteY3" fmla="*/ 862638 h 3585714"/>
                <a:gd name="connsiteX4" fmla="*/ 2288701 w 2288702"/>
                <a:gd name="connsiteY4" fmla="*/ 862643 h 3585714"/>
                <a:gd name="connsiteX5" fmla="*/ 2288701 w 2288702"/>
                <a:gd name="connsiteY5" fmla="*/ 2723076 h 3585714"/>
                <a:gd name="connsiteX6" fmla="*/ 2288701 w 2288702"/>
                <a:gd name="connsiteY6" fmla="*/ 2733909 h 3585714"/>
                <a:gd name="connsiteX7" fmla="*/ 2288701 w 2288702"/>
                <a:gd name="connsiteY7" fmla="*/ 3413182 h 3585714"/>
                <a:gd name="connsiteX8" fmla="*/ 2116169 w 2288702"/>
                <a:gd name="connsiteY8" fmla="*/ 3585714 h 3585714"/>
                <a:gd name="connsiteX9" fmla="*/ 172532 w 2288702"/>
                <a:gd name="connsiteY9" fmla="*/ 3585714 h 3585714"/>
                <a:gd name="connsiteX10" fmla="*/ 0 w 2288702"/>
                <a:gd name="connsiteY10" fmla="*/ 3413182 h 3585714"/>
                <a:gd name="connsiteX11" fmla="*/ 0 w 2288702"/>
                <a:gd name="connsiteY11" fmla="*/ 2733909 h 3585714"/>
                <a:gd name="connsiteX12" fmla="*/ 0 w 2288702"/>
                <a:gd name="connsiteY12" fmla="*/ 2723076 h 3585714"/>
                <a:gd name="connsiteX13" fmla="*/ 0 w 2288702"/>
                <a:gd name="connsiteY13" fmla="*/ 610567 h 3585714"/>
                <a:gd name="connsiteX14" fmla="*/ 1 w 2288702"/>
                <a:gd name="connsiteY14" fmla="*/ 610557 h 3585714"/>
                <a:gd name="connsiteX15" fmla="*/ 1 w 2288702"/>
                <a:gd name="connsiteY15" fmla="*/ 172532 h 3585714"/>
                <a:gd name="connsiteX16" fmla="*/ 172533 w 2288702"/>
                <a:gd name="connsiteY16" fmla="*/ 0 h 35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8702" h="3585714">
                  <a:moveTo>
                    <a:pt x="172533" y="0"/>
                  </a:moveTo>
                  <a:lnTo>
                    <a:pt x="2116170" y="0"/>
                  </a:lnTo>
                  <a:cubicBezTo>
                    <a:pt x="2211457" y="0"/>
                    <a:pt x="2288702" y="77245"/>
                    <a:pt x="2288702" y="172532"/>
                  </a:cubicBezTo>
                  <a:lnTo>
                    <a:pt x="2288702" y="862638"/>
                  </a:lnTo>
                  <a:lnTo>
                    <a:pt x="2288701" y="862643"/>
                  </a:lnTo>
                  <a:lnTo>
                    <a:pt x="2288701" y="2723076"/>
                  </a:lnTo>
                  <a:lnTo>
                    <a:pt x="2288701" y="2733909"/>
                  </a:lnTo>
                  <a:lnTo>
                    <a:pt x="2288701" y="3413182"/>
                  </a:lnTo>
                  <a:cubicBezTo>
                    <a:pt x="2288701" y="3508469"/>
                    <a:pt x="2211456" y="3585714"/>
                    <a:pt x="2116169" y="3585714"/>
                  </a:cubicBezTo>
                  <a:lnTo>
                    <a:pt x="172532" y="3585714"/>
                  </a:lnTo>
                  <a:cubicBezTo>
                    <a:pt x="77245" y="3585714"/>
                    <a:pt x="0" y="3508469"/>
                    <a:pt x="0" y="3413182"/>
                  </a:cubicBezTo>
                  <a:lnTo>
                    <a:pt x="0" y="2733909"/>
                  </a:lnTo>
                  <a:lnTo>
                    <a:pt x="0" y="2723076"/>
                  </a:lnTo>
                  <a:lnTo>
                    <a:pt x="0" y="610567"/>
                  </a:lnTo>
                  <a:lnTo>
                    <a:pt x="1" y="610557"/>
                  </a:lnTo>
                  <a:lnTo>
                    <a:pt x="1" y="172532"/>
                  </a:lnTo>
                  <a:cubicBezTo>
                    <a:pt x="1" y="77245"/>
                    <a:pt x="77246" y="0"/>
                    <a:pt x="172533"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 name="任意多边形 3"/>
            <p:cNvSpPr/>
            <p:nvPr/>
          </p:nvSpPr>
          <p:spPr>
            <a:xfrm rot="1865994" flipH="1">
              <a:off x="3478214" y="3368782"/>
              <a:ext cx="192556" cy="319205"/>
            </a:xfrm>
            <a:custGeom>
              <a:avLst/>
              <a:gdLst>
                <a:gd name="connsiteX0" fmla="*/ 192556 w 192556"/>
                <a:gd name="connsiteY0" fmla="*/ 0 h 319205"/>
                <a:gd name="connsiteX1" fmla="*/ 0 w 192556"/>
                <a:gd name="connsiteY1" fmla="*/ 0 h 319205"/>
                <a:gd name="connsiteX2" fmla="*/ 0 w 192556"/>
                <a:gd name="connsiteY2" fmla="*/ 319205 h 319205"/>
              </a:gdLst>
              <a:ahLst/>
              <a:cxnLst>
                <a:cxn ang="0">
                  <a:pos x="connsiteX0" y="connsiteY0"/>
                </a:cxn>
                <a:cxn ang="0">
                  <a:pos x="connsiteX1" y="connsiteY1"/>
                </a:cxn>
                <a:cxn ang="0">
                  <a:pos x="connsiteX2" y="connsiteY2"/>
                </a:cxn>
              </a:cxnLst>
              <a:rect l="l" t="t" r="r" b="b"/>
              <a:pathLst>
                <a:path w="192556" h="319205">
                  <a:moveTo>
                    <a:pt x="192556" y="0"/>
                  </a:moveTo>
                  <a:lnTo>
                    <a:pt x="0" y="0"/>
                  </a:lnTo>
                  <a:lnTo>
                    <a:pt x="0" y="3192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任意多边形 4"/>
            <p:cNvSpPr/>
            <p:nvPr/>
          </p:nvSpPr>
          <p:spPr>
            <a:xfrm rot="19734006">
              <a:off x="1194031" y="3393821"/>
              <a:ext cx="183520" cy="304226"/>
            </a:xfrm>
            <a:custGeom>
              <a:avLst/>
              <a:gdLst>
                <a:gd name="connsiteX0" fmla="*/ 183520 w 183520"/>
                <a:gd name="connsiteY0" fmla="*/ 0 h 304226"/>
                <a:gd name="connsiteX1" fmla="*/ 0 w 183520"/>
                <a:gd name="connsiteY1" fmla="*/ 304226 h 304226"/>
                <a:gd name="connsiteX2" fmla="*/ 0 w 183520"/>
                <a:gd name="connsiteY2" fmla="*/ 0 h 304226"/>
              </a:gdLst>
              <a:ahLst/>
              <a:cxnLst>
                <a:cxn ang="0">
                  <a:pos x="connsiteX0" y="connsiteY0"/>
                </a:cxn>
                <a:cxn ang="0">
                  <a:pos x="connsiteX1" y="connsiteY1"/>
                </a:cxn>
                <a:cxn ang="0">
                  <a:pos x="connsiteX2" y="connsiteY2"/>
                </a:cxn>
              </a:cxnLst>
              <a:rect l="l" t="t" r="r" b="b"/>
              <a:pathLst>
                <a:path w="183520" h="304226">
                  <a:moveTo>
                    <a:pt x="183520" y="0"/>
                  </a:moveTo>
                  <a:lnTo>
                    <a:pt x="0" y="30422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矩形 5"/>
            <p:cNvSpPr/>
            <p:nvPr/>
          </p:nvSpPr>
          <p:spPr>
            <a:xfrm>
              <a:off x="1126156" y="2847518"/>
              <a:ext cx="2607971" cy="615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 name="文本框 31"/>
            <p:cNvSpPr txBox="1"/>
            <p:nvPr/>
          </p:nvSpPr>
          <p:spPr>
            <a:xfrm>
              <a:off x="1580897" y="2901710"/>
              <a:ext cx="1460062" cy="269920"/>
            </a:xfrm>
            <a:prstGeom prst="rect">
              <a:avLst/>
            </a:prstGeom>
            <a:noFill/>
          </p:spPr>
          <p:txBody>
            <a:bodyPr wrap="square" rtlCol="0">
              <a:spAutoFit/>
            </a:bodyPr>
            <a:lstStyle/>
            <a:p>
              <a:pPr algn="l"/>
              <a:r>
                <a:rPr lang="en-US" altLang="zh-CN" sz="16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webview 渲染</a:t>
              </a:r>
              <a:endParaRPr lang="en-US" altLang="zh-CN" sz="16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8" name="文本框 32"/>
            <p:cNvSpPr txBox="1"/>
            <p:nvPr/>
          </p:nvSpPr>
          <p:spPr>
            <a:xfrm>
              <a:off x="1449142" y="3854616"/>
              <a:ext cx="1874411" cy="1879780"/>
            </a:xfrm>
            <a:prstGeom prst="rect">
              <a:avLst/>
            </a:prstGeom>
            <a:noFill/>
            <a:effectLst/>
          </p:spPr>
          <p:txBody>
            <a:bodyPr wrap="square" rtlCol="0">
              <a:spAutoFit/>
            </a:bodyPr>
            <a:lstStyle/>
            <a:p>
              <a:pPr algn="l"/>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用 JavaScript 等前端技术进行开发，在客户端上用 WebView 来进行渲染。如微信小程序，cordova 等，</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优点：使用成熟的前端技术进行开发，学习成本低，开发效率高，并且支持动态发布代码。</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缺点：在性能体验上，和原生还是存在较大差距的。</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r>
                <a:rPr lang="en-US" altLang="zh-CN" sz="146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endParaRPr lang="en-US" altLang="zh-CN" sz="16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9" name="组合 8"/>
          <p:cNvGrpSpPr/>
          <p:nvPr/>
        </p:nvGrpSpPr>
        <p:grpSpPr>
          <a:xfrm>
            <a:off x="4015104" y="850265"/>
            <a:ext cx="4161155" cy="5108037"/>
            <a:chOff x="4799597" y="2352142"/>
            <a:chExt cx="2607971" cy="3585714"/>
          </a:xfrm>
        </p:grpSpPr>
        <p:sp>
          <p:nvSpPr>
            <p:cNvPr id="10" name="任意多边形 9"/>
            <p:cNvSpPr/>
            <p:nvPr/>
          </p:nvSpPr>
          <p:spPr>
            <a:xfrm>
              <a:off x="4934471" y="2352142"/>
              <a:ext cx="2302718" cy="3585714"/>
            </a:xfrm>
            <a:custGeom>
              <a:avLst/>
              <a:gdLst>
                <a:gd name="connsiteX0" fmla="*/ 172533 w 2288702"/>
                <a:gd name="connsiteY0" fmla="*/ 0 h 3585714"/>
                <a:gd name="connsiteX1" fmla="*/ 2116170 w 2288702"/>
                <a:gd name="connsiteY1" fmla="*/ 0 h 3585714"/>
                <a:gd name="connsiteX2" fmla="*/ 2288702 w 2288702"/>
                <a:gd name="connsiteY2" fmla="*/ 172532 h 3585714"/>
                <a:gd name="connsiteX3" fmla="*/ 2288702 w 2288702"/>
                <a:gd name="connsiteY3" fmla="*/ 862638 h 3585714"/>
                <a:gd name="connsiteX4" fmla="*/ 2288701 w 2288702"/>
                <a:gd name="connsiteY4" fmla="*/ 862643 h 3585714"/>
                <a:gd name="connsiteX5" fmla="*/ 2288701 w 2288702"/>
                <a:gd name="connsiteY5" fmla="*/ 2723076 h 3585714"/>
                <a:gd name="connsiteX6" fmla="*/ 2288701 w 2288702"/>
                <a:gd name="connsiteY6" fmla="*/ 2733909 h 3585714"/>
                <a:gd name="connsiteX7" fmla="*/ 2288701 w 2288702"/>
                <a:gd name="connsiteY7" fmla="*/ 3413182 h 3585714"/>
                <a:gd name="connsiteX8" fmla="*/ 2116169 w 2288702"/>
                <a:gd name="connsiteY8" fmla="*/ 3585714 h 3585714"/>
                <a:gd name="connsiteX9" fmla="*/ 172532 w 2288702"/>
                <a:gd name="connsiteY9" fmla="*/ 3585714 h 3585714"/>
                <a:gd name="connsiteX10" fmla="*/ 0 w 2288702"/>
                <a:gd name="connsiteY10" fmla="*/ 3413182 h 3585714"/>
                <a:gd name="connsiteX11" fmla="*/ 0 w 2288702"/>
                <a:gd name="connsiteY11" fmla="*/ 2733909 h 3585714"/>
                <a:gd name="connsiteX12" fmla="*/ 0 w 2288702"/>
                <a:gd name="connsiteY12" fmla="*/ 2723076 h 3585714"/>
                <a:gd name="connsiteX13" fmla="*/ 0 w 2288702"/>
                <a:gd name="connsiteY13" fmla="*/ 610567 h 3585714"/>
                <a:gd name="connsiteX14" fmla="*/ 1 w 2288702"/>
                <a:gd name="connsiteY14" fmla="*/ 610557 h 3585714"/>
                <a:gd name="connsiteX15" fmla="*/ 1 w 2288702"/>
                <a:gd name="connsiteY15" fmla="*/ 172532 h 3585714"/>
                <a:gd name="connsiteX16" fmla="*/ 172533 w 2288702"/>
                <a:gd name="connsiteY16" fmla="*/ 0 h 35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8702" h="3585714">
                  <a:moveTo>
                    <a:pt x="172533" y="0"/>
                  </a:moveTo>
                  <a:lnTo>
                    <a:pt x="2116170" y="0"/>
                  </a:lnTo>
                  <a:cubicBezTo>
                    <a:pt x="2211457" y="0"/>
                    <a:pt x="2288702" y="77245"/>
                    <a:pt x="2288702" y="172532"/>
                  </a:cubicBezTo>
                  <a:lnTo>
                    <a:pt x="2288702" y="862638"/>
                  </a:lnTo>
                  <a:lnTo>
                    <a:pt x="2288701" y="862643"/>
                  </a:lnTo>
                  <a:lnTo>
                    <a:pt x="2288701" y="2723076"/>
                  </a:lnTo>
                  <a:lnTo>
                    <a:pt x="2288701" y="2733909"/>
                  </a:lnTo>
                  <a:lnTo>
                    <a:pt x="2288701" y="3413182"/>
                  </a:lnTo>
                  <a:cubicBezTo>
                    <a:pt x="2288701" y="3508469"/>
                    <a:pt x="2211456" y="3585714"/>
                    <a:pt x="2116169" y="3585714"/>
                  </a:cubicBezTo>
                  <a:lnTo>
                    <a:pt x="172532" y="3585714"/>
                  </a:lnTo>
                  <a:cubicBezTo>
                    <a:pt x="77245" y="3585714"/>
                    <a:pt x="0" y="3508469"/>
                    <a:pt x="0" y="3413182"/>
                  </a:cubicBezTo>
                  <a:lnTo>
                    <a:pt x="0" y="2733909"/>
                  </a:lnTo>
                  <a:lnTo>
                    <a:pt x="0" y="2723076"/>
                  </a:lnTo>
                  <a:lnTo>
                    <a:pt x="0" y="610567"/>
                  </a:lnTo>
                  <a:lnTo>
                    <a:pt x="1" y="610557"/>
                  </a:lnTo>
                  <a:lnTo>
                    <a:pt x="1" y="172532"/>
                  </a:lnTo>
                  <a:cubicBezTo>
                    <a:pt x="1" y="77245"/>
                    <a:pt x="77246" y="0"/>
                    <a:pt x="172533"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 name="任意多边形 10"/>
            <p:cNvSpPr/>
            <p:nvPr/>
          </p:nvSpPr>
          <p:spPr>
            <a:xfrm rot="1865994" flipH="1">
              <a:off x="7140910" y="3368782"/>
              <a:ext cx="192556" cy="319205"/>
            </a:xfrm>
            <a:custGeom>
              <a:avLst/>
              <a:gdLst>
                <a:gd name="connsiteX0" fmla="*/ 192556 w 192556"/>
                <a:gd name="connsiteY0" fmla="*/ 0 h 319205"/>
                <a:gd name="connsiteX1" fmla="*/ 0 w 192556"/>
                <a:gd name="connsiteY1" fmla="*/ 0 h 319205"/>
                <a:gd name="connsiteX2" fmla="*/ 0 w 192556"/>
                <a:gd name="connsiteY2" fmla="*/ 319205 h 319205"/>
              </a:gdLst>
              <a:ahLst/>
              <a:cxnLst>
                <a:cxn ang="0">
                  <a:pos x="connsiteX0" y="connsiteY0"/>
                </a:cxn>
                <a:cxn ang="0">
                  <a:pos x="connsiteX1" y="connsiteY1"/>
                </a:cxn>
                <a:cxn ang="0">
                  <a:pos x="connsiteX2" y="connsiteY2"/>
                </a:cxn>
              </a:cxnLst>
              <a:rect l="l" t="t" r="r" b="b"/>
              <a:pathLst>
                <a:path w="192556" h="319205">
                  <a:moveTo>
                    <a:pt x="192556" y="0"/>
                  </a:moveTo>
                  <a:lnTo>
                    <a:pt x="0" y="0"/>
                  </a:lnTo>
                  <a:lnTo>
                    <a:pt x="0" y="31920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 name="任意多边形 11"/>
            <p:cNvSpPr/>
            <p:nvPr/>
          </p:nvSpPr>
          <p:spPr>
            <a:xfrm rot="19734006">
              <a:off x="4856727" y="3393821"/>
              <a:ext cx="183520" cy="304226"/>
            </a:xfrm>
            <a:custGeom>
              <a:avLst/>
              <a:gdLst>
                <a:gd name="connsiteX0" fmla="*/ 183520 w 183520"/>
                <a:gd name="connsiteY0" fmla="*/ 0 h 304226"/>
                <a:gd name="connsiteX1" fmla="*/ 0 w 183520"/>
                <a:gd name="connsiteY1" fmla="*/ 304226 h 304226"/>
                <a:gd name="connsiteX2" fmla="*/ 0 w 183520"/>
                <a:gd name="connsiteY2" fmla="*/ 0 h 304226"/>
              </a:gdLst>
              <a:ahLst/>
              <a:cxnLst>
                <a:cxn ang="0">
                  <a:pos x="connsiteX0" y="connsiteY0"/>
                </a:cxn>
                <a:cxn ang="0">
                  <a:pos x="connsiteX1" y="connsiteY1"/>
                </a:cxn>
                <a:cxn ang="0">
                  <a:pos x="connsiteX2" y="connsiteY2"/>
                </a:cxn>
              </a:cxnLst>
              <a:rect l="l" t="t" r="r" b="b"/>
              <a:pathLst>
                <a:path w="183520" h="304226">
                  <a:moveTo>
                    <a:pt x="183520" y="0"/>
                  </a:moveTo>
                  <a:lnTo>
                    <a:pt x="0" y="30422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 name="矩形 12"/>
            <p:cNvSpPr/>
            <p:nvPr/>
          </p:nvSpPr>
          <p:spPr>
            <a:xfrm>
              <a:off x="4799597" y="2829688"/>
              <a:ext cx="2607971" cy="6150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 name="文本框 30"/>
            <p:cNvSpPr txBox="1"/>
            <p:nvPr/>
          </p:nvSpPr>
          <p:spPr>
            <a:xfrm>
              <a:off x="5278992" y="2928029"/>
              <a:ext cx="1402270" cy="236695"/>
            </a:xfrm>
            <a:prstGeom prst="rect">
              <a:avLst/>
            </a:prstGeom>
            <a:noFill/>
          </p:spPr>
          <p:txBody>
            <a:bodyPr wrap="square" rtlCol="0">
              <a:spAutoFit/>
            </a:bodyPr>
            <a:lstStyle/>
            <a:p>
              <a:pPr algn="l"/>
              <a:r>
                <a:rPr lang="en-US" altLang="zh-CN" sz="16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原生控件渲染</a:t>
              </a:r>
              <a:endParaRPr lang="en-US" altLang="zh-CN" sz="16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 name="文本框 33"/>
            <p:cNvSpPr txBox="1"/>
            <p:nvPr/>
          </p:nvSpPr>
          <p:spPr>
            <a:xfrm>
              <a:off x="5063925" y="3610015"/>
              <a:ext cx="1967708" cy="2296525"/>
            </a:xfrm>
            <a:prstGeom prst="rect">
              <a:avLst/>
            </a:prstGeom>
            <a:noFill/>
            <a:effectLst/>
          </p:spPr>
          <p:txBody>
            <a:bodyPr wrap="square" rtlCol="0">
              <a:spAutoFit/>
            </a:bodyPr>
            <a:lstStyle/>
            <a:p>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这种方案，同样也是使用 JavaScript 开发，区别是它最终是调用原生控件进行渲染，如 React Native</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优点：使用原生控件进行渲染，性能体验也会更接近原生。</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缺点：但也只是更接近，和原生还是有差距的，因为它需要频繁的进行 JavaScript 和原生之间的通信，这个通信效率是比较低的。比如 RN 是通过 Jscore 解析 jsbunder 文件布局，和原生直接布局还是有那么一丁点差距的。由于需要适配各个平台的控件，那就有可能出现，系统控件更新了，而框架本身还没有更新，由此产生了一些问题。换句话说，这种方案是受到原生控件限制的。</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r>
                <a:rPr lang="en-US" altLang="zh-CN" sz="146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endParaRPr lang="en-US" altLang="zh-CN" sz="16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6" name="组合 15"/>
          <p:cNvGrpSpPr/>
          <p:nvPr/>
        </p:nvGrpSpPr>
        <p:grpSpPr>
          <a:xfrm>
            <a:off x="8466455" y="1070610"/>
            <a:ext cx="2946400" cy="4500245"/>
            <a:chOff x="8451548" y="2352142"/>
            <a:chExt cx="2607971" cy="3585714"/>
          </a:xfrm>
        </p:grpSpPr>
        <p:sp>
          <p:nvSpPr>
            <p:cNvPr id="17" name="任意多边形 16"/>
            <p:cNvSpPr/>
            <p:nvPr/>
          </p:nvSpPr>
          <p:spPr>
            <a:xfrm>
              <a:off x="8611183" y="2352142"/>
              <a:ext cx="2288702" cy="3585714"/>
            </a:xfrm>
            <a:custGeom>
              <a:avLst/>
              <a:gdLst>
                <a:gd name="connsiteX0" fmla="*/ 172533 w 2288702"/>
                <a:gd name="connsiteY0" fmla="*/ 0 h 3585714"/>
                <a:gd name="connsiteX1" fmla="*/ 2116170 w 2288702"/>
                <a:gd name="connsiteY1" fmla="*/ 0 h 3585714"/>
                <a:gd name="connsiteX2" fmla="*/ 2288702 w 2288702"/>
                <a:gd name="connsiteY2" fmla="*/ 172532 h 3585714"/>
                <a:gd name="connsiteX3" fmla="*/ 2288702 w 2288702"/>
                <a:gd name="connsiteY3" fmla="*/ 862638 h 3585714"/>
                <a:gd name="connsiteX4" fmla="*/ 2288701 w 2288702"/>
                <a:gd name="connsiteY4" fmla="*/ 862643 h 3585714"/>
                <a:gd name="connsiteX5" fmla="*/ 2288701 w 2288702"/>
                <a:gd name="connsiteY5" fmla="*/ 2723076 h 3585714"/>
                <a:gd name="connsiteX6" fmla="*/ 2288701 w 2288702"/>
                <a:gd name="connsiteY6" fmla="*/ 2733909 h 3585714"/>
                <a:gd name="connsiteX7" fmla="*/ 2288701 w 2288702"/>
                <a:gd name="connsiteY7" fmla="*/ 3413182 h 3585714"/>
                <a:gd name="connsiteX8" fmla="*/ 2116169 w 2288702"/>
                <a:gd name="connsiteY8" fmla="*/ 3585714 h 3585714"/>
                <a:gd name="connsiteX9" fmla="*/ 172532 w 2288702"/>
                <a:gd name="connsiteY9" fmla="*/ 3585714 h 3585714"/>
                <a:gd name="connsiteX10" fmla="*/ 0 w 2288702"/>
                <a:gd name="connsiteY10" fmla="*/ 3413182 h 3585714"/>
                <a:gd name="connsiteX11" fmla="*/ 0 w 2288702"/>
                <a:gd name="connsiteY11" fmla="*/ 2733909 h 3585714"/>
                <a:gd name="connsiteX12" fmla="*/ 0 w 2288702"/>
                <a:gd name="connsiteY12" fmla="*/ 2723076 h 3585714"/>
                <a:gd name="connsiteX13" fmla="*/ 0 w 2288702"/>
                <a:gd name="connsiteY13" fmla="*/ 610567 h 3585714"/>
                <a:gd name="connsiteX14" fmla="*/ 1 w 2288702"/>
                <a:gd name="connsiteY14" fmla="*/ 610557 h 3585714"/>
                <a:gd name="connsiteX15" fmla="*/ 1 w 2288702"/>
                <a:gd name="connsiteY15" fmla="*/ 172532 h 3585714"/>
                <a:gd name="connsiteX16" fmla="*/ 172533 w 2288702"/>
                <a:gd name="connsiteY16" fmla="*/ 0 h 35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8702" h="3585714">
                  <a:moveTo>
                    <a:pt x="172533" y="0"/>
                  </a:moveTo>
                  <a:lnTo>
                    <a:pt x="2116170" y="0"/>
                  </a:lnTo>
                  <a:cubicBezTo>
                    <a:pt x="2211457" y="0"/>
                    <a:pt x="2288702" y="77245"/>
                    <a:pt x="2288702" y="172532"/>
                  </a:cubicBezTo>
                  <a:lnTo>
                    <a:pt x="2288702" y="862638"/>
                  </a:lnTo>
                  <a:lnTo>
                    <a:pt x="2288701" y="862643"/>
                  </a:lnTo>
                  <a:lnTo>
                    <a:pt x="2288701" y="2723076"/>
                  </a:lnTo>
                  <a:lnTo>
                    <a:pt x="2288701" y="2733909"/>
                  </a:lnTo>
                  <a:lnTo>
                    <a:pt x="2288701" y="3413182"/>
                  </a:lnTo>
                  <a:cubicBezTo>
                    <a:pt x="2288701" y="3508469"/>
                    <a:pt x="2211456" y="3585714"/>
                    <a:pt x="2116169" y="3585714"/>
                  </a:cubicBezTo>
                  <a:lnTo>
                    <a:pt x="172532" y="3585714"/>
                  </a:lnTo>
                  <a:cubicBezTo>
                    <a:pt x="77245" y="3585714"/>
                    <a:pt x="0" y="3508469"/>
                    <a:pt x="0" y="3413182"/>
                  </a:cubicBezTo>
                  <a:lnTo>
                    <a:pt x="0" y="2733909"/>
                  </a:lnTo>
                  <a:lnTo>
                    <a:pt x="0" y="2723076"/>
                  </a:lnTo>
                  <a:lnTo>
                    <a:pt x="0" y="610567"/>
                  </a:lnTo>
                  <a:lnTo>
                    <a:pt x="1" y="610557"/>
                  </a:lnTo>
                  <a:lnTo>
                    <a:pt x="1" y="172532"/>
                  </a:lnTo>
                  <a:cubicBezTo>
                    <a:pt x="1" y="77245"/>
                    <a:pt x="77246" y="0"/>
                    <a:pt x="172533" y="0"/>
                  </a:cubicBez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8" name="任意多边形 17"/>
            <p:cNvSpPr/>
            <p:nvPr/>
          </p:nvSpPr>
          <p:spPr>
            <a:xfrm rot="1865994" flipH="1">
              <a:off x="10803606" y="3368781"/>
              <a:ext cx="192556" cy="319204"/>
            </a:xfrm>
            <a:custGeom>
              <a:avLst/>
              <a:gdLst>
                <a:gd name="connsiteX0" fmla="*/ 192556 w 192556"/>
                <a:gd name="connsiteY0" fmla="*/ 0 h 319204"/>
                <a:gd name="connsiteX1" fmla="*/ 0 w 192556"/>
                <a:gd name="connsiteY1" fmla="*/ 0 h 319204"/>
                <a:gd name="connsiteX2" fmla="*/ 0 w 192556"/>
                <a:gd name="connsiteY2" fmla="*/ 319204 h 319204"/>
              </a:gdLst>
              <a:ahLst/>
              <a:cxnLst>
                <a:cxn ang="0">
                  <a:pos x="connsiteX0" y="connsiteY0"/>
                </a:cxn>
                <a:cxn ang="0">
                  <a:pos x="connsiteX1" y="connsiteY1"/>
                </a:cxn>
                <a:cxn ang="0">
                  <a:pos x="connsiteX2" y="connsiteY2"/>
                </a:cxn>
              </a:cxnLst>
              <a:rect l="l" t="t" r="r" b="b"/>
              <a:pathLst>
                <a:path w="192556" h="319204">
                  <a:moveTo>
                    <a:pt x="192556" y="0"/>
                  </a:moveTo>
                  <a:lnTo>
                    <a:pt x="0" y="0"/>
                  </a:lnTo>
                  <a:lnTo>
                    <a:pt x="0" y="31920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9" name="任意多边形 18"/>
            <p:cNvSpPr/>
            <p:nvPr/>
          </p:nvSpPr>
          <p:spPr>
            <a:xfrm rot="19734006">
              <a:off x="8519423" y="3393821"/>
              <a:ext cx="183520" cy="304226"/>
            </a:xfrm>
            <a:custGeom>
              <a:avLst/>
              <a:gdLst>
                <a:gd name="connsiteX0" fmla="*/ 183520 w 183520"/>
                <a:gd name="connsiteY0" fmla="*/ 0 h 304226"/>
                <a:gd name="connsiteX1" fmla="*/ 0 w 183520"/>
                <a:gd name="connsiteY1" fmla="*/ 304226 h 304226"/>
                <a:gd name="connsiteX2" fmla="*/ 0 w 183520"/>
                <a:gd name="connsiteY2" fmla="*/ 0 h 304226"/>
              </a:gdLst>
              <a:ahLst/>
              <a:cxnLst>
                <a:cxn ang="0">
                  <a:pos x="connsiteX0" y="connsiteY0"/>
                </a:cxn>
                <a:cxn ang="0">
                  <a:pos x="connsiteX1" y="connsiteY1"/>
                </a:cxn>
                <a:cxn ang="0">
                  <a:pos x="connsiteX2" y="connsiteY2"/>
                </a:cxn>
              </a:cxnLst>
              <a:rect l="l" t="t" r="r" b="b"/>
              <a:pathLst>
                <a:path w="183520" h="304226">
                  <a:moveTo>
                    <a:pt x="183520" y="0"/>
                  </a:moveTo>
                  <a:lnTo>
                    <a:pt x="0" y="304226"/>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0" name="矩形 19"/>
            <p:cNvSpPr/>
            <p:nvPr/>
          </p:nvSpPr>
          <p:spPr>
            <a:xfrm>
              <a:off x="8451548" y="2847518"/>
              <a:ext cx="2607971" cy="6150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1" name="文本框 29"/>
            <p:cNvSpPr txBox="1"/>
            <p:nvPr/>
          </p:nvSpPr>
          <p:spPr>
            <a:xfrm>
              <a:off x="8878767" y="2928029"/>
              <a:ext cx="1465143" cy="268663"/>
            </a:xfrm>
            <a:prstGeom prst="rect">
              <a:avLst/>
            </a:prstGeom>
            <a:noFill/>
          </p:spPr>
          <p:txBody>
            <a:bodyPr wrap="square" rtlCol="0">
              <a:spAutoFit/>
            </a:bodyPr>
            <a:lstStyle/>
            <a:p>
              <a:pPr algn="l"/>
              <a:r>
                <a:rPr lang="en-US" altLang="zh-CN" sz="16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绘图引擎 Skia</a:t>
              </a:r>
              <a:endParaRPr lang="en-US" altLang="zh-CN" sz="16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2" name="文本框 34"/>
            <p:cNvSpPr txBox="1"/>
            <p:nvPr/>
          </p:nvSpPr>
          <p:spPr>
            <a:xfrm>
              <a:off x="8830770" y="3910895"/>
              <a:ext cx="1877691" cy="1576561"/>
            </a:xfrm>
            <a:prstGeom prst="rect">
              <a:avLst/>
            </a:prstGeom>
            <a:noFill/>
            <a:effectLst/>
          </p:spPr>
          <p:txBody>
            <a:bodyPr wrap="square" rtlCol="0">
              <a:spAutoFit/>
            </a:bodyPr>
            <a:lstStyle/>
            <a:p>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flutter 的 UI 渲染是基于 skia 图像引擎完成的，不依赖任何一个系统平台，平台仅仅提供一个画布，让 图像渲染在画布上。那么直接越过原生的渲染机制，从自身的渲染引擎去渲染视图，这就和原生一模一样，没有了中间商赚差价。</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r>
                <a:rPr lang="en-US" altLang="zh-CN" sz="146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endParaRPr lang="en-US" altLang="zh-CN" sz="16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26" name="文本框 32"/>
          <p:cNvSpPr txBox="1"/>
          <p:nvPr/>
        </p:nvSpPr>
        <p:spPr>
          <a:xfrm>
            <a:off x="1932940" y="6060440"/>
            <a:ext cx="8041005" cy="686435"/>
          </a:xfrm>
          <a:prstGeom prst="rect">
            <a:avLst/>
          </a:prstGeom>
          <a:noFill/>
          <a:effectLst/>
        </p:spPr>
        <p:txBody>
          <a:bodyPr wrap="square" rtlCol="0">
            <a:spAutoFit/>
          </a:bodyPr>
          <a:p>
            <a:pPr algn="l"/>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除了渲染上的区别，对于和原生服务的调用，别入照相、拍照、蓝牙，视频等，1 和 2 都是通过 bridge 协议来通讯的。3 flutter 是 用 Platform channel 的形式去调用系统服务</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r>
              <a:rPr lang="en-US" altLang="zh-CN" sz="146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endParaRPr lang="en-US" altLang="zh-CN" sz="16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-路由</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5288915" cy="368300"/>
          </a:xfrm>
          <a:prstGeom prst="rect">
            <a:avLst/>
          </a:prstGeom>
          <a:gradFill>
            <a:gsLst>
              <a:gs pos="0">
                <a:srgbClr val="14CD68"/>
              </a:gs>
              <a:gs pos="100000">
                <a:srgbClr val="0B6E38"/>
              </a:gs>
            </a:gsLst>
            <a:lin scaled="0"/>
          </a:gradFill>
        </p:spPr>
        <p:txBody>
          <a:bodyPr wrap="square" rtlCol="0">
            <a:spAutoFit/>
          </a:bodyPr>
          <a:p>
            <a:r>
              <a:rPr lang="en-US"/>
              <a:t>fluro 1. 配置路由地址 /router/routes.dart</a:t>
            </a:r>
            <a:endParaRPr lang="en-US"/>
          </a:p>
        </p:txBody>
      </p:sp>
      <p:pic>
        <p:nvPicPr>
          <p:cNvPr id="2" name="图片 1" descr="8"/>
          <p:cNvPicPr>
            <a:picLocks noChangeAspect="1"/>
          </p:cNvPicPr>
          <p:nvPr/>
        </p:nvPicPr>
        <p:blipFill>
          <a:blip r:embed="rId1"/>
          <a:stretch>
            <a:fillRect/>
          </a:stretch>
        </p:blipFill>
        <p:spPr>
          <a:xfrm>
            <a:off x="825500" y="1616075"/>
            <a:ext cx="8687435" cy="4756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-路由</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 name="组合 6"/>
          <p:cNvGrpSpPr/>
          <p:nvPr/>
        </p:nvGrpSpPr>
        <p:grpSpPr>
          <a:xfrm>
            <a:off x="825183" y="949325"/>
            <a:ext cx="7562533" cy="5550535"/>
            <a:chOff x="1300" y="1495"/>
            <a:chExt cx="11910" cy="8741"/>
          </a:xfrm>
        </p:grpSpPr>
        <p:sp>
          <p:nvSpPr>
            <p:cNvPr id="6" name="文本框 5"/>
            <p:cNvSpPr txBox="1"/>
            <p:nvPr/>
          </p:nvSpPr>
          <p:spPr>
            <a:xfrm>
              <a:off x="1300" y="1495"/>
              <a:ext cx="11909" cy="580"/>
            </a:xfrm>
            <a:prstGeom prst="rect">
              <a:avLst/>
            </a:prstGeom>
            <a:gradFill>
              <a:gsLst>
                <a:gs pos="0">
                  <a:srgbClr val="14CD68"/>
                </a:gs>
                <a:gs pos="100000">
                  <a:srgbClr val="0B6E38"/>
                </a:gs>
              </a:gsLst>
              <a:lin scaled="0"/>
            </a:gradFill>
          </p:spPr>
          <p:txBody>
            <a:bodyPr wrap="square" rtlCol="0">
              <a:spAutoFit/>
            </a:bodyPr>
            <a:p>
              <a:r>
                <a:rPr lang="en-US"/>
                <a:t>fluro 2. 路由映射的 hanlder 方法 /routes/route_handlers.dart</a:t>
              </a:r>
              <a:endParaRPr lang="en-US"/>
            </a:p>
          </p:txBody>
        </p:sp>
        <p:pic>
          <p:nvPicPr>
            <p:cNvPr id="2" name="图片 1" descr="/Users/yen/Desktop/9.png9"/>
            <p:cNvPicPr>
              <a:picLocks noChangeAspect="1"/>
            </p:cNvPicPr>
            <p:nvPr/>
          </p:nvPicPr>
          <p:blipFill>
            <a:blip r:embed="rId1"/>
            <a:srcRect/>
            <a:stretch>
              <a:fillRect/>
            </a:stretch>
          </p:blipFill>
          <p:spPr>
            <a:xfrm>
              <a:off x="1300" y="2745"/>
              <a:ext cx="10510" cy="749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-路由</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7117715" cy="368300"/>
          </a:xfrm>
          <a:prstGeom prst="rect">
            <a:avLst/>
          </a:prstGeom>
          <a:gradFill>
            <a:gsLst>
              <a:gs pos="0">
                <a:srgbClr val="14CD68"/>
              </a:gs>
              <a:gs pos="100000">
                <a:srgbClr val="0B6E38"/>
              </a:gs>
            </a:gsLst>
            <a:lin scaled="0"/>
          </a:gradFill>
        </p:spPr>
        <p:txBody>
          <a:bodyPr wrap="square" rtlCol="0">
            <a:spAutoFit/>
          </a:bodyPr>
          <a:p>
            <a:r>
              <a:rPr lang="en-US"/>
              <a:t>fluro 3. 定义 router 实例，方便调用，/router/application.dart</a:t>
            </a:r>
            <a:endParaRPr lang="en-US"/>
          </a:p>
        </p:txBody>
      </p:sp>
      <p:pic>
        <p:nvPicPr>
          <p:cNvPr id="2" name="图片 1" descr="/Users/yen/Desktop/10.png10"/>
          <p:cNvPicPr>
            <a:picLocks noChangeAspect="1"/>
          </p:cNvPicPr>
          <p:nvPr/>
        </p:nvPicPr>
        <p:blipFill>
          <a:blip r:embed="rId1"/>
          <a:srcRect/>
          <a:stretch>
            <a:fillRect/>
          </a:stretch>
        </p:blipFill>
        <p:spPr>
          <a:xfrm>
            <a:off x="711200" y="2115820"/>
            <a:ext cx="8687435" cy="1928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-路由</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5288915" cy="368300"/>
          </a:xfrm>
          <a:prstGeom prst="rect">
            <a:avLst/>
          </a:prstGeom>
          <a:gradFill>
            <a:gsLst>
              <a:gs pos="0">
                <a:srgbClr val="14CD68"/>
              </a:gs>
              <a:gs pos="100000">
                <a:srgbClr val="0B6E38"/>
              </a:gs>
            </a:gsLst>
            <a:lin scaled="0"/>
          </a:gradFill>
        </p:spPr>
        <p:txBody>
          <a:bodyPr wrap="square" rtlCol="0">
            <a:spAutoFit/>
          </a:bodyPr>
          <a:p>
            <a:r>
              <a:rPr lang="en-US"/>
              <a:t>fluro 4. 使用,应用入口里面需要先挂载一下</a:t>
            </a:r>
            <a:endParaRPr lang="en-US"/>
          </a:p>
        </p:txBody>
      </p:sp>
      <p:pic>
        <p:nvPicPr>
          <p:cNvPr id="2" name="图片 1" descr="/Users/yen/Desktop/11.png11"/>
          <p:cNvPicPr>
            <a:picLocks noChangeAspect="1"/>
          </p:cNvPicPr>
          <p:nvPr/>
        </p:nvPicPr>
        <p:blipFill>
          <a:blip r:embed="rId1"/>
          <a:srcRect/>
          <a:stretch>
            <a:fillRect/>
          </a:stretch>
        </p:blipFill>
        <p:spPr>
          <a:xfrm>
            <a:off x="825183" y="1641475"/>
            <a:ext cx="8087360" cy="4756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-路由</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5288915" cy="368300"/>
          </a:xfrm>
          <a:prstGeom prst="rect">
            <a:avLst/>
          </a:prstGeom>
          <a:gradFill>
            <a:gsLst>
              <a:gs pos="0">
                <a:srgbClr val="14CD68"/>
              </a:gs>
              <a:gs pos="100000">
                <a:srgbClr val="0B6E38"/>
              </a:gs>
            </a:gsLst>
            <a:lin scaled="0"/>
          </a:gradFill>
        </p:spPr>
        <p:txBody>
          <a:bodyPr wrap="square" rtlCol="0">
            <a:spAutoFit/>
          </a:bodyPr>
          <a:p>
            <a:r>
              <a:rPr lang="en-US"/>
              <a:t>fluro 5. 路由传参，和不支持中文等处理</a:t>
            </a:r>
            <a:endParaRPr lang="en-US"/>
          </a:p>
        </p:txBody>
      </p:sp>
      <p:pic>
        <p:nvPicPr>
          <p:cNvPr id="2" name="图片 1" descr="/Users/yen/Desktop/12.png12"/>
          <p:cNvPicPr>
            <a:picLocks noChangeAspect="1"/>
          </p:cNvPicPr>
          <p:nvPr/>
        </p:nvPicPr>
        <p:blipFill>
          <a:blip r:embed="rId1"/>
          <a:srcRect/>
          <a:stretch>
            <a:fillRect/>
          </a:stretch>
        </p:blipFill>
        <p:spPr>
          <a:xfrm>
            <a:off x="825500" y="2174875"/>
            <a:ext cx="7791450" cy="4592320"/>
          </a:xfrm>
          <a:prstGeom prst="rect">
            <a:avLst/>
          </a:prstGeom>
        </p:spPr>
      </p:pic>
      <p:sp>
        <p:nvSpPr>
          <p:cNvPr id="7" name="文本框 6"/>
          <p:cNvSpPr txBox="1"/>
          <p:nvPr/>
        </p:nvSpPr>
        <p:spPr>
          <a:xfrm>
            <a:off x="825500" y="1449705"/>
            <a:ext cx="10057765" cy="645160"/>
          </a:xfrm>
          <a:prstGeom prst="rect">
            <a:avLst/>
          </a:prstGeom>
          <a:noFill/>
        </p:spPr>
        <p:txBody>
          <a:bodyPr wrap="square" rtlCol="0" anchor="t">
            <a:spAutoFit/>
          </a:bodyPr>
          <a:p>
            <a:r>
              <a:rPr lang="zh-CN" altLang="en-US"/>
              <a:t>推荐</a:t>
            </a:r>
            <a:r>
              <a:rPr lang="zh-CN" altLang="en-US">
                <a:hlinkClick r:id="rId2" tooltip="" action="ppaction://hlinkfile"/>
              </a:rPr>
              <a:t>地址</a:t>
            </a:r>
            <a:r>
              <a:rPr lang="zh-CN" altLang="en-US"/>
              <a:t>，</a:t>
            </a:r>
            <a:r>
              <a:rPr lang="zh-CN" altLang="en-US"/>
              <a:t>上述实践过程中，有些特殊复杂的参数，如果不好处理，可以直接使用没有封装的跳转处理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请求</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1322705"/>
            <a:ext cx="4272915" cy="368300"/>
          </a:xfrm>
          <a:prstGeom prst="rect">
            <a:avLst/>
          </a:prstGeom>
          <a:gradFill>
            <a:gsLst>
              <a:gs pos="0">
                <a:srgbClr val="FECF40">
                  <a:lumMod val="78000"/>
                  <a:alpha val="95000"/>
                </a:srgbClr>
              </a:gs>
              <a:gs pos="50000">
                <a:srgbClr val="CC9F15">
                  <a:alpha val="100000"/>
                </a:srgbClr>
              </a:gs>
              <a:gs pos="100000">
                <a:srgbClr val="846C21">
                  <a:lumMod val="90000"/>
                  <a:lumOff val="10000"/>
                </a:srgbClr>
              </a:gs>
            </a:gsLst>
            <a:lin ang="4140000" scaled="0"/>
          </a:gradFill>
        </p:spPr>
        <p:txBody>
          <a:bodyPr wrap="square" rtlCol="0">
            <a:spAutoFit/>
          </a:bodyPr>
          <a:p>
            <a:r>
              <a:rPr lang="en-US"/>
              <a:t>1. 定义实例 /http/http.dart</a:t>
            </a:r>
            <a:endParaRPr lang="en-US"/>
          </a:p>
        </p:txBody>
      </p:sp>
      <p:pic>
        <p:nvPicPr>
          <p:cNvPr id="2" name="图片 1" descr="/Users/yen/Desktop/13.png13"/>
          <p:cNvPicPr>
            <a:picLocks noChangeAspect="1"/>
          </p:cNvPicPr>
          <p:nvPr/>
        </p:nvPicPr>
        <p:blipFill>
          <a:blip r:embed="rId1"/>
          <a:srcRect/>
          <a:stretch>
            <a:fillRect/>
          </a:stretch>
        </p:blipFill>
        <p:spPr>
          <a:xfrm>
            <a:off x="1076008" y="2174875"/>
            <a:ext cx="7290435" cy="4592320"/>
          </a:xfrm>
          <a:prstGeom prst="rect">
            <a:avLst/>
          </a:prstGeom>
        </p:spPr>
      </p:pic>
      <p:sp>
        <p:nvSpPr>
          <p:cNvPr id="7" name="文本框 6"/>
          <p:cNvSpPr txBox="1"/>
          <p:nvPr/>
        </p:nvSpPr>
        <p:spPr>
          <a:xfrm>
            <a:off x="711200" y="731520"/>
            <a:ext cx="10057765" cy="368300"/>
          </a:xfrm>
          <a:prstGeom prst="rect">
            <a:avLst/>
          </a:prstGeom>
          <a:noFill/>
        </p:spPr>
        <p:txBody>
          <a:bodyPr wrap="square" rtlCol="0" anchor="t">
            <a:spAutoFit/>
          </a:bodyPr>
          <a:p>
            <a:r>
              <a:rPr lang="zh-CN" altLang="en-US"/>
              <a:t>推荐使用</a:t>
            </a:r>
            <a:r>
              <a:rPr lang="zh-CN" altLang="en-US">
                <a:hlinkClick r:id="rId2" tooltip="" action="ppaction://hlinkfile"/>
              </a:rPr>
              <a:t> dio</a:t>
            </a:r>
            <a:r>
              <a:rPr lang="zh-CN" altLang="en-US"/>
              <a:t> 里面提供了很丰富的 http 请求处理，对其根据自己的业务进行封装即可</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4"/>
          <p:cNvPicPr>
            <a:picLocks noChangeAspect="1"/>
          </p:cNvPicPr>
          <p:nvPr/>
        </p:nvPicPr>
        <p:blipFill>
          <a:blip r:embed="rId1"/>
          <a:stretch>
            <a:fillRect/>
          </a:stretch>
        </p:blipFill>
        <p:spPr>
          <a:xfrm>
            <a:off x="1727200" y="386080"/>
            <a:ext cx="6668135" cy="6363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sers/yen/Desktop/15.png15"/>
          <p:cNvPicPr>
            <a:picLocks noChangeAspect="1"/>
          </p:cNvPicPr>
          <p:nvPr/>
        </p:nvPicPr>
        <p:blipFill>
          <a:blip r:embed="rId1"/>
          <a:srcRect/>
          <a:stretch>
            <a:fillRect/>
          </a:stretch>
        </p:blipFill>
        <p:spPr>
          <a:xfrm>
            <a:off x="1727200" y="1124903"/>
            <a:ext cx="6668135" cy="488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sers/yen/Desktop/16.png16"/>
          <p:cNvPicPr>
            <a:picLocks noChangeAspect="1"/>
          </p:cNvPicPr>
          <p:nvPr/>
        </p:nvPicPr>
        <p:blipFill>
          <a:blip r:embed="rId1"/>
          <a:srcRect/>
          <a:stretch>
            <a:fillRect/>
          </a:stretch>
        </p:blipFill>
        <p:spPr>
          <a:xfrm>
            <a:off x="1727200" y="1497648"/>
            <a:ext cx="6668135" cy="4140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sers/yen/Desktop/17.png17"/>
          <p:cNvPicPr>
            <a:picLocks noChangeAspect="1"/>
          </p:cNvPicPr>
          <p:nvPr/>
        </p:nvPicPr>
        <p:blipFill>
          <a:blip r:embed="rId1"/>
          <a:srcRect/>
          <a:stretch>
            <a:fillRect/>
          </a:stretch>
        </p:blipFill>
        <p:spPr>
          <a:xfrm>
            <a:off x="2690495" y="1497648"/>
            <a:ext cx="4741545" cy="4140835"/>
          </a:xfrm>
          <a:prstGeom prst="rect">
            <a:avLst/>
          </a:prstGeom>
        </p:spPr>
      </p:pic>
      <p:sp>
        <p:nvSpPr>
          <p:cNvPr id="3" name="文本框 2"/>
          <p:cNvSpPr txBox="1"/>
          <p:nvPr/>
        </p:nvSpPr>
        <p:spPr>
          <a:xfrm>
            <a:off x="736600" y="429895"/>
            <a:ext cx="10666730" cy="368300"/>
          </a:xfrm>
          <a:prstGeom prst="rect">
            <a:avLst/>
          </a:prstGeom>
          <a:noFill/>
        </p:spPr>
        <p:txBody>
          <a:bodyPr wrap="square" rtlCol="0" anchor="t">
            <a:spAutoFit/>
          </a:bodyPr>
          <a:p>
            <a:r>
              <a:rPr lang="zh-CN" altLang="en-US"/>
              <a:t>401 等授权失败处理 上述调用了 navigatorKey.currentState.pushAndRemoveUntil 需要在应用入口</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矩形 1"/>
          <p:cNvSpPr/>
          <p:nvPr/>
        </p:nvSpPr>
        <p:spPr>
          <a:xfrm rot="1891259">
            <a:off x="8397507" y="1716072"/>
            <a:ext cx="2546119" cy="2976299"/>
          </a:xfrm>
          <a:custGeom>
            <a:avLst/>
            <a:gdLst>
              <a:gd name="connsiteX0" fmla="*/ 0 w 2801257"/>
              <a:gd name="connsiteY0" fmla="*/ 0 h 3802743"/>
              <a:gd name="connsiteX1" fmla="*/ 2801257 w 2801257"/>
              <a:gd name="connsiteY1" fmla="*/ 0 h 3802743"/>
              <a:gd name="connsiteX2" fmla="*/ 2801257 w 2801257"/>
              <a:gd name="connsiteY2" fmla="*/ 3802743 h 3802743"/>
              <a:gd name="connsiteX3" fmla="*/ 0 w 2801257"/>
              <a:gd name="connsiteY3" fmla="*/ 3802743 h 3802743"/>
              <a:gd name="connsiteX4" fmla="*/ 0 w 2801257"/>
              <a:gd name="connsiteY4" fmla="*/ 0 h 3802743"/>
              <a:gd name="connsiteX0-1" fmla="*/ 424422 w 2801257"/>
              <a:gd name="connsiteY0-2" fmla="*/ 313631 h 3802743"/>
              <a:gd name="connsiteX1-3" fmla="*/ 2801257 w 2801257"/>
              <a:gd name="connsiteY1-4" fmla="*/ 0 h 3802743"/>
              <a:gd name="connsiteX2-5" fmla="*/ 2801257 w 2801257"/>
              <a:gd name="connsiteY2-6" fmla="*/ 3802743 h 3802743"/>
              <a:gd name="connsiteX3-7" fmla="*/ 0 w 2801257"/>
              <a:gd name="connsiteY3-8" fmla="*/ 3802743 h 3802743"/>
              <a:gd name="connsiteX4-9" fmla="*/ 424422 w 2801257"/>
              <a:gd name="connsiteY4-10" fmla="*/ 313631 h 3802743"/>
              <a:gd name="connsiteX0-11" fmla="*/ 424422 w 3256770"/>
              <a:gd name="connsiteY0-12" fmla="*/ 313631 h 3806294"/>
              <a:gd name="connsiteX1-13" fmla="*/ 2801257 w 3256770"/>
              <a:gd name="connsiteY1-14" fmla="*/ 0 h 3806294"/>
              <a:gd name="connsiteX2-15" fmla="*/ 3256770 w 3256770"/>
              <a:gd name="connsiteY2-16" fmla="*/ 3806294 h 3806294"/>
              <a:gd name="connsiteX3-17" fmla="*/ 0 w 3256770"/>
              <a:gd name="connsiteY3-18" fmla="*/ 3802743 h 3806294"/>
              <a:gd name="connsiteX4-19" fmla="*/ 424422 w 3256770"/>
              <a:gd name="connsiteY4-20" fmla="*/ 313631 h 38062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6770" h="3806294">
                <a:moveTo>
                  <a:pt x="424422" y="313631"/>
                </a:moveTo>
                <a:lnTo>
                  <a:pt x="2801257" y="0"/>
                </a:lnTo>
                <a:lnTo>
                  <a:pt x="3256770" y="3806294"/>
                </a:lnTo>
                <a:lnTo>
                  <a:pt x="0" y="3802743"/>
                </a:lnTo>
                <a:lnTo>
                  <a:pt x="424422" y="313631"/>
                </a:lnTo>
                <a:close/>
              </a:path>
            </a:pathLst>
          </a:custGeom>
          <a:solidFill>
            <a:schemeClr val="accent1"/>
          </a:solidFill>
          <a:ln w="12700" cap="flat" cmpd="sng" algn="ctr">
            <a:noFill/>
            <a:prstDash val="solid"/>
            <a:miter lim="800000"/>
          </a:ln>
          <a:effectLst/>
        </p:spPr>
        <p:txBody>
          <a:bodyPr lIns="86668" tIns="43333" rIns="86668" bIns="43333" rtlCol="0" anchor="ctr"/>
          <a:lstStyle/>
          <a:p>
            <a:pPr algn="ctr" defTabSz="1218565">
              <a:defRPr/>
            </a:pPr>
            <a:endParaRPr lang="zh-CN" altLang="en-US" sz="2400" kern="0" dirty="0">
              <a:solidFill>
                <a:sysClr val="window" lastClr="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6" name="矩形 35"/>
          <p:cNvSpPr/>
          <p:nvPr/>
        </p:nvSpPr>
        <p:spPr>
          <a:xfrm>
            <a:off x="8142923" y="1682941"/>
            <a:ext cx="2701000" cy="2945959"/>
          </a:xfrm>
          <a:prstGeom prst="rect">
            <a:avLst/>
          </a:prstGeom>
          <a:solidFill>
            <a:schemeClr val="accent2"/>
          </a:solidFill>
          <a:ln w="12700" cap="flat" cmpd="sng" algn="ctr">
            <a:noFill/>
            <a:prstDash val="solid"/>
            <a:miter lim="800000"/>
          </a:ln>
          <a:effectLst/>
        </p:spPr>
        <p:txBody>
          <a:bodyPr lIns="86668" tIns="43333" rIns="86668" bIns="43333" rtlCol="0" anchor="ctr"/>
          <a:lstStyle/>
          <a:p>
            <a:pPr algn="ctr" defTabSz="1218565">
              <a:defRPr/>
            </a:pPr>
            <a:endParaRPr lang="zh-CN" altLang="en-US" sz="2400" kern="0" dirty="0">
              <a:solidFill>
                <a:sysClr val="window" lastClr="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3" name="矩形 1"/>
          <p:cNvSpPr/>
          <p:nvPr/>
        </p:nvSpPr>
        <p:spPr>
          <a:xfrm rot="765310">
            <a:off x="4577600" y="1356068"/>
            <a:ext cx="2813381" cy="3288716"/>
          </a:xfrm>
          <a:custGeom>
            <a:avLst/>
            <a:gdLst>
              <a:gd name="connsiteX0" fmla="*/ 0 w 2801257"/>
              <a:gd name="connsiteY0" fmla="*/ 0 h 3802743"/>
              <a:gd name="connsiteX1" fmla="*/ 2801257 w 2801257"/>
              <a:gd name="connsiteY1" fmla="*/ 0 h 3802743"/>
              <a:gd name="connsiteX2" fmla="*/ 2801257 w 2801257"/>
              <a:gd name="connsiteY2" fmla="*/ 3802743 h 3802743"/>
              <a:gd name="connsiteX3" fmla="*/ 0 w 2801257"/>
              <a:gd name="connsiteY3" fmla="*/ 3802743 h 3802743"/>
              <a:gd name="connsiteX4" fmla="*/ 0 w 2801257"/>
              <a:gd name="connsiteY4" fmla="*/ 0 h 3802743"/>
              <a:gd name="connsiteX0-1" fmla="*/ 424422 w 2801257"/>
              <a:gd name="connsiteY0-2" fmla="*/ 313631 h 3802743"/>
              <a:gd name="connsiteX1-3" fmla="*/ 2801257 w 2801257"/>
              <a:gd name="connsiteY1-4" fmla="*/ 0 h 3802743"/>
              <a:gd name="connsiteX2-5" fmla="*/ 2801257 w 2801257"/>
              <a:gd name="connsiteY2-6" fmla="*/ 3802743 h 3802743"/>
              <a:gd name="connsiteX3-7" fmla="*/ 0 w 2801257"/>
              <a:gd name="connsiteY3-8" fmla="*/ 3802743 h 3802743"/>
              <a:gd name="connsiteX4-9" fmla="*/ 424422 w 2801257"/>
              <a:gd name="connsiteY4-10" fmla="*/ 313631 h 3802743"/>
              <a:gd name="connsiteX0-11" fmla="*/ 424422 w 3256770"/>
              <a:gd name="connsiteY0-12" fmla="*/ 313631 h 3806294"/>
              <a:gd name="connsiteX1-13" fmla="*/ 2801257 w 3256770"/>
              <a:gd name="connsiteY1-14" fmla="*/ 0 h 3806294"/>
              <a:gd name="connsiteX2-15" fmla="*/ 3256770 w 3256770"/>
              <a:gd name="connsiteY2-16" fmla="*/ 3806294 h 3806294"/>
              <a:gd name="connsiteX3-17" fmla="*/ 0 w 3256770"/>
              <a:gd name="connsiteY3-18" fmla="*/ 3802743 h 3806294"/>
              <a:gd name="connsiteX4-19" fmla="*/ 424422 w 3256770"/>
              <a:gd name="connsiteY4-20" fmla="*/ 313631 h 38062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6770" h="3806294">
                <a:moveTo>
                  <a:pt x="424422" y="313631"/>
                </a:moveTo>
                <a:lnTo>
                  <a:pt x="2801257" y="0"/>
                </a:lnTo>
                <a:lnTo>
                  <a:pt x="3256770" y="3806294"/>
                </a:lnTo>
                <a:lnTo>
                  <a:pt x="0" y="3802743"/>
                </a:lnTo>
                <a:lnTo>
                  <a:pt x="424422" y="313631"/>
                </a:lnTo>
                <a:close/>
              </a:path>
            </a:pathLst>
          </a:custGeom>
          <a:solidFill>
            <a:schemeClr val="accent3"/>
          </a:solidFill>
          <a:ln w="12700" cap="flat" cmpd="sng" algn="ctr">
            <a:noFill/>
            <a:prstDash val="solid"/>
            <a:miter lim="800000"/>
          </a:ln>
          <a:effectLst/>
        </p:spPr>
        <p:txBody>
          <a:bodyPr lIns="86668" tIns="43333" rIns="86668" bIns="43333" rtlCol="0" anchor="ctr"/>
          <a:lstStyle/>
          <a:p>
            <a:pPr algn="ctr" defTabSz="1218565">
              <a:defRPr/>
            </a:pPr>
            <a:endParaRPr lang="zh-CN" altLang="en-US" sz="2400" kern="0" dirty="0">
              <a:solidFill>
                <a:sysClr val="window" lastClr="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4" name="矩形 33"/>
          <p:cNvSpPr/>
          <p:nvPr/>
        </p:nvSpPr>
        <p:spPr>
          <a:xfrm>
            <a:off x="4704130" y="1666764"/>
            <a:ext cx="2701000" cy="2945959"/>
          </a:xfrm>
          <a:prstGeom prst="rect">
            <a:avLst/>
          </a:prstGeom>
          <a:solidFill>
            <a:schemeClr val="accent4"/>
          </a:solidFill>
          <a:ln w="12700" cap="flat" cmpd="sng" algn="ctr">
            <a:noFill/>
            <a:prstDash val="solid"/>
            <a:miter lim="800000"/>
          </a:ln>
          <a:effectLst/>
        </p:spPr>
        <p:txBody>
          <a:bodyPr lIns="86668" tIns="43333" rIns="86668" bIns="43333" rtlCol="0" anchor="ctr"/>
          <a:lstStyle/>
          <a:p>
            <a:pPr algn="ctr" defTabSz="1218565">
              <a:defRPr/>
            </a:pPr>
            <a:endParaRPr lang="zh-CN" altLang="en-US" sz="2400" kern="0" dirty="0">
              <a:solidFill>
                <a:sysClr val="window" lastClr="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1" name="矩形 1"/>
          <p:cNvSpPr/>
          <p:nvPr/>
        </p:nvSpPr>
        <p:spPr>
          <a:xfrm rot="1321971">
            <a:off x="1493377" y="1267442"/>
            <a:ext cx="2546119" cy="2976299"/>
          </a:xfrm>
          <a:custGeom>
            <a:avLst/>
            <a:gdLst>
              <a:gd name="connsiteX0" fmla="*/ 0 w 2801257"/>
              <a:gd name="connsiteY0" fmla="*/ 0 h 3802743"/>
              <a:gd name="connsiteX1" fmla="*/ 2801257 w 2801257"/>
              <a:gd name="connsiteY1" fmla="*/ 0 h 3802743"/>
              <a:gd name="connsiteX2" fmla="*/ 2801257 w 2801257"/>
              <a:gd name="connsiteY2" fmla="*/ 3802743 h 3802743"/>
              <a:gd name="connsiteX3" fmla="*/ 0 w 2801257"/>
              <a:gd name="connsiteY3" fmla="*/ 3802743 h 3802743"/>
              <a:gd name="connsiteX4" fmla="*/ 0 w 2801257"/>
              <a:gd name="connsiteY4" fmla="*/ 0 h 3802743"/>
              <a:gd name="connsiteX0-1" fmla="*/ 424422 w 2801257"/>
              <a:gd name="connsiteY0-2" fmla="*/ 313631 h 3802743"/>
              <a:gd name="connsiteX1-3" fmla="*/ 2801257 w 2801257"/>
              <a:gd name="connsiteY1-4" fmla="*/ 0 h 3802743"/>
              <a:gd name="connsiteX2-5" fmla="*/ 2801257 w 2801257"/>
              <a:gd name="connsiteY2-6" fmla="*/ 3802743 h 3802743"/>
              <a:gd name="connsiteX3-7" fmla="*/ 0 w 2801257"/>
              <a:gd name="connsiteY3-8" fmla="*/ 3802743 h 3802743"/>
              <a:gd name="connsiteX4-9" fmla="*/ 424422 w 2801257"/>
              <a:gd name="connsiteY4-10" fmla="*/ 313631 h 3802743"/>
              <a:gd name="connsiteX0-11" fmla="*/ 424422 w 3256770"/>
              <a:gd name="connsiteY0-12" fmla="*/ 313631 h 3806294"/>
              <a:gd name="connsiteX1-13" fmla="*/ 2801257 w 3256770"/>
              <a:gd name="connsiteY1-14" fmla="*/ 0 h 3806294"/>
              <a:gd name="connsiteX2-15" fmla="*/ 3256770 w 3256770"/>
              <a:gd name="connsiteY2-16" fmla="*/ 3806294 h 3806294"/>
              <a:gd name="connsiteX3-17" fmla="*/ 0 w 3256770"/>
              <a:gd name="connsiteY3-18" fmla="*/ 3802743 h 3806294"/>
              <a:gd name="connsiteX4-19" fmla="*/ 424422 w 3256770"/>
              <a:gd name="connsiteY4-20" fmla="*/ 313631 h 38062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6770" h="3806294">
                <a:moveTo>
                  <a:pt x="424422" y="313631"/>
                </a:moveTo>
                <a:lnTo>
                  <a:pt x="2801257" y="0"/>
                </a:lnTo>
                <a:lnTo>
                  <a:pt x="3256770" y="3806294"/>
                </a:lnTo>
                <a:lnTo>
                  <a:pt x="0" y="3802743"/>
                </a:lnTo>
                <a:lnTo>
                  <a:pt x="424422" y="313631"/>
                </a:lnTo>
                <a:close/>
              </a:path>
            </a:pathLst>
          </a:custGeom>
          <a:solidFill>
            <a:schemeClr val="accent1"/>
          </a:solidFill>
          <a:ln w="12700" cap="flat" cmpd="sng" algn="ctr">
            <a:noFill/>
            <a:prstDash val="solid"/>
            <a:miter lim="800000"/>
          </a:ln>
          <a:effectLst/>
        </p:spPr>
        <p:txBody>
          <a:bodyPr lIns="86668" tIns="43333" rIns="86668" bIns="43333" rtlCol="0" anchor="ctr"/>
          <a:lstStyle/>
          <a:p>
            <a:pPr algn="ctr" defTabSz="1218565">
              <a:defRPr/>
            </a:pPr>
            <a:endParaRPr lang="zh-CN" altLang="en-US" sz="2400" kern="0" dirty="0">
              <a:solidFill>
                <a:sysClr val="window" lastClr="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2" name="矩形 31"/>
          <p:cNvSpPr/>
          <p:nvPr/>
        </p:nvSpPr>
        <p:spPr>
          <a:xfrm>
            <a:off x="1227644" y="1666764"/>
            <a:ext cx="2701000" cy="2945959"/>
          </a:xfrm>
          <a:prstGeom prst="rect">
            <a:avLst/>
          </a:prstGeom>
          <a:solidFill>
            <a:schemeClr val="accent2"/>
          </a:solidFill>
          <a:ln w="12700" cap="flat" cmpd="sng" algn="ctr">
            <a:noFill/>
            <a:prstDash val="solid"/>
            <a:miter lim="800000"/>
          </a:ln>
          <a:effectLst/>
        </p:spPr>
        <p:txBody>
          <a:bodyPr lIns="86668" tIns="43333" rIns="86668" bIns="43333" rtlCol="0" anchor="ctr"/>
          <a:lstStyle/>
          <a:p>
            <a:pPr algn="ctr" defTabSz="1218565">
              <a:defRPr/>
            </a:pPr>
            <a:endParaRPr lang="zh-CN" altLang="en-US" sz="2400" kern="0" dirty="0">
              <a:solidFill>
                <a:sysClr val="window" lastClr="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1" name="矩形 40"/>
          <p:cNvSpPr/>
          <p:nvPr/>
        </p:nvSpPr>
        <p:spPr>
          <a:xfrm>
            <a:off x="2269108" y="4089544"/>
            <a:ext cx="513080" cy="394970"/>
          </a:xfrm>
          <a:prstGeom prst="rect">
            <a:avLst/>
          </a:prstGeom>
        </p:spPr>
        <p:txBody>
          <a:bodyPr wrap="none" lIns="86668" tIns="43333" rIns="86668" bIns="43333">
            <a:spAutoFit/>
          </a:bodyPr>
          <a:lstStyle/>
          <a:p>
            <a:pPr algn="just">
              <a:lnSpc>
                <a:spcPct val="150000"/>
              </a:lnSpc>
            </a:pPr>
            <a:r>
              <a:rPr lang="zh-CN" altLang="en-US" sz="133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基础</a:t>
            </a:r>
            <a:endParaRPr lang="zh-CN" altLang="en-US" sz="133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1" name="矩形 20"/>
          <p:cNvSpPr/>
          <p:nvPr/>
        </p:nvSpPr>
        <p:spPr>
          <a:xfrm>
            <a:off x="5764247" y="4089544"/>
            <a:ext cx="513080" cy="394970"/>
          </a:xfrm>
          <a:prstGeom prst="rect">
            <a:avLst/>
          </a:prstGeom>
        </p:spPr>
        <p:txBody>
          <a:bodyPr wrap="none" lIns="86668" tIns="43333" rIns="86668" bIns="43333">
            <a:spAutoFit/>
          </a:bodyPr>
          <a:lstStyle/>
          <a:p>
            <a:pPr algn="just">
              <a:lnSpc>
                <a:spcPct val="150000"/>
              </a:lnSpc>
            </a:pPr>
            <a:r>
              <a:rPr lang="zh-CN" altLang="en-US" sz="133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入门</a:t>
            </a:r>
            <a:endParaRPr lang="zh-CN" altLang="en-US" sz="133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4" name="矩形 23"/>
          <p:cNvSpPr/>
          <p:nvPr/>
        </p:nvSpPr>
        <p:spPr>
          <a:xfrm>
            <a:off x="9165177" y="4089544"/>
            <a:ext cx="513080" cy="394970"/>
          </a:xfrm>
          <a:prstGeom prst="rect">
            <a:avLst/>
          </a:prstGeom>
        </p:spPr>
        <p:txBody>
          <a:bodyPr wrap="none" lIns="86668" tIns="43333" rIns="86668" bIns="43333">
            <a:spAutoFit/>
          </a:bodyPr>
          <a:lstStyle/>
          <a:p>
            <a:pPr algn="just">
              <a:lnSpc>
                <a:spcPct val="150000"/>
              </a:lnSpc>
            </a:pPr>
            <a:r>
              <a:rPr lang="zh-CN" altLang="en-US" sz="133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endParaRPr lang="zh-CN" altLang="en-US" sz="133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22" name="组合 15"/>
          <p:cNvGrpSpPr/>
          <p:nvPr/>
        </p:nvGrpSpPr>
        <p:grpSpPr bwMode="auto">
          <a:xfrm>
            <a:off x="-316706" y="114301"/>
            <a:ext cx="2894410" cy="394097"/>
            <a:chOff x="6168776" y="1221671"/>
            <a:chExt cx="4455682" cy="606624"/>
          </a:xfrm>
        </p:grpSpPr>
        <p:sp>
          <p:nvSpPr>
            <p:cNvPr id="23"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5" name="文本框 13"/>
            <p:cNvSpPr txBox="1">
              <a:spLocks noChangeArrowheads="1"/>
            </p:cNvSpPr>
            <p:nvPr/>
          </p:nvSpPr>
          <p:spPr bwMode="auto">
            <a:xfrm>
              <a:off x="6834600" y="1233423"/>
              <a:ext cx="1689163"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学习路径</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24743" y="1683133"/>
            <a:ext cx="2701001" cy="197446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1439" y="1666764"/>
            <a:ext cx="2701000" cy="1990836"/>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2923" y="1682940"/>
            <a:ext cx="2701000" cy="19746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2000"/>
                            </p:stCondLst>
                            <p:childTnLst>
                              <p:par>
                                <p:cTn id="22" presetID="15"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1000" fill="hold"/>
                                        <p:tgtEl>
                                          <p:spTgt spid="33"/>
                                        </p:tgtEl>
                                        <p:attrNameLst>
                                          <p:attrName>ppt_w</p:attrName>
                                        </p:attrNameLst>
                                      </p:cBhvr>
                                      <p:tavLst>
                                        <p:tav tm="0">
                                          <p:val>
                                            <p:fltVal val="0"/>
                                          </p:val>
                                        </p:tav>
                                        <p:tav tm="100000">
                                          <p:val>
                                            <p:strVal val="#ppt_w"/>
                                          </p:val>
                                        </p:tav>
                                      </p:tavLst>
                                    </p:anim>
                                    <p:anim calcmode="lin" valueType="num">
                                      <p:cBhvr>
                                        <p:cTn id="25" dur="1000" fill="hold"/>
                                        <p:tgtEl>
                                          <p:spTgt spid="33"/>
                                        </p:tgtEl>
                                        <p:attrNameLst>
                                          <p:attrName>ppt_h</p:attrName>
                                        </p:attrNameLst>
                                      </p:cBhvr>
                                      <p:tavLst>
                                        <p:tav tm="0">
                                          <p:val>
                                            <p:fltVal val="0"/>
                                          </p:val>
                                        </p:tav>
                                        <p:tav tm="100000">
                                          <p:val>
                                            <p:strVal val="#ppt_h"/>
                                          </p:val>
                                        </p:tav>
                                      </p:tavLst>
                                    </p:anim>
                                    <p:anim calcmode="lin" valueType="num">
                                      <p:cBhvr>
                                        <p:cTn id="26" dur="1000" fill="hold"/>
                                        <p:tgtEl>
                                          <p:spTgt spid="33"/>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33"/>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childTnLst>
                          </p:cTn>
                        </p:par>
                        <p:par>
                          <p:cTn id="38" fill="hold">
                            <p:stCondLst>
                              <p:cond delay="4000"/>
                            </p:stCondLst>
                            <p:childTnLst>
                              <p:par>
                                <p:cTn id="39" presetID="15"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1000" fill="hold"/>
                                        <p:tgtEl>
                                          <p:spTgt spid="35"/>
                                        </p:tgtEl>
                                        <p:attrNameLst>
                                          <p:attrName>ppt_w</p:attrName>
                                        </p:attrNameLst>
                                      </p:cBhvr>
                                      <p:tavLst>
                                        <p:tav tm="0">
                                          <p:val>
                                            <p:fltVal val="0"/>
                                          </p:val>
                                        </p:tav>
                                        <p:tav tm="100000">
                                          <p:val>
                                            <p:strVal val="#ppt_w"/>
                                          </p:val>
                                        </p:tav>
                                      </p:tavLst>
                                    </p:anim>
                                    <p:anim calcmode="lin" valueType="num">
                                      <p:cBhvr>
                                        <p:cTn id="42" dur="1000" fill="hold"/>
                                        <p:tgtEl>
                                          <p:spTgt spid="35"/>
                                        </p:tgtEl>
                                        <p:attrNameLst>
                                          <p:attrName>ppt_h</p:attrName>
                                        </p:attrNameLst>
                                      </p:cBhvr>
                                      <p:tavLst>
                                        <p:tav tm="0">
                                          <p:val>
                                            <p:fltVal val="0"/>
                                          </p:val>
                                        </p:tav>
                                        <p:tav tm="100000">
                                          <p:val>
                                            <p:strVal val="#ppt_h"/>
                                          </p:val>
                                        </p:tav>
                                      </p:tavLst>
                                    </p:anim>
                                    <p:anim calcmode="lin" valueType="num">
                                      <p:cBhvr>
                                        <p:cTn id="43"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35"/>
                                        </p:tgtEl>
                                        <p:attrNameLst>
                                          <p:attrName>ppt_y</p:attrName>
                                        </p:attrNameLst>
                                      </p:cBhvr>
                                      <p:tavLst>
                                        <p:tav tm="0" fmla="#ppt_y+(sin(-2*pi*(1-$))*-#ppt_x+cos(-2*pi*(1-$))*(1-#ppt_y))*(1-$)">
                                          <p:val>
                                            <p:fltVal val="0"/>
                                          </p:val>
                                        </p:tav>
                                        <p:tav tm="100000">
                                          <p:val>
                                            <p:fltVal val="1"/>
                                          </p:val>
                                        </p:tav>
                                      </p:tavLst>
                                    </p:anim>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childTnLst>
                          </p:cTn>
                        </p:par>
                        <p:par>
                          <p:cTn id="49" fill="hold">
                            <p:stCondLst>
                              <p:cond delay="5500"/>
                            </p:stCondLst>
                            <p:childTnLst>
                              <p:par>
                                <p:cTn id="50" presetID="53" presetClass="entr" presetSubtype="16"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par>
                                <p:cTn id="55" presetID="2" presetClass="entr" presetSubtype="8"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0-#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3" grpId="0" animBg="1"/>
      <p:bldP spid="34" grpId="0" animBg="1"/>
      <p:bldP spid="31" grpId="0" animBg="1"/>
      <p:bldP spid="32" grpId="0" animBg="1"/>
      <p:bldP spid="41" grpId="0"/>
      <p:bldP spid="21"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sers/yen/Desktop/16.png16"/>
          <p:cNvPicPr>
            <a:picLocks noChangeAspect="1"/>
          </p:cNvPicPr>
          <p:nvPr/>
        </p:nvPicPr>
        <p:blipFill>
          <a:blip r:embed="rId1"/>
          <a:srcRect/>
          <a:stretch>
            <a:fillRect/>
          </a:stretch>
        </p:blipFill>
        <p:spPr>
          <a:xfrm>
            <a:off x="1727200" y="1497648"/>
            <a:ext cx="6668135" cy="4140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请求</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762000" y="916305"/>
            <a:ext cx="4500880" cy="368300"/>
          </a:xfrm>
          <a:prstGeom prst="rect">
            <a:avLst/>
          </a:prstGeom>
          <a:gradFill>
            <a:gsLst>
              <a:gs pos="0">
                <a:srgbClr val="FECF40">
                  <a:lumMod val="78000"/>
                  <a:alpha val="95000"/>
                </a:srgbClr>
              </a:gs>
              <a:gs pos="50000">
                <a:srgbClr val="CC9F15">
                  <a:alpha val="100000"/>
                </a:srgbClr>
              </a:gs>
              <a:gs pos="100000">
                <a:srgbClr val="846C21">
                  <a:lumMod val="90000"/>
                  <a:lumOff val="10000"/>
                </a:srgbClr>
              </a:gs>
            </a:gsLst>
            <a:lin ang="4140000" scaled="0"/>
          </a:gradFill>
        </p:spPr>
        <p:txBody>
          <a:bodyPr wrap="square" rtlCol="0">
            <a:spAutoFit/>
          </a:bodyPr>
          <a:p>
            <a:r>
              <a:rPr lang="en-US"/>
              <a:t>2. http code 状态帮助类 /http/code.dart</a:t>
            </a:r>
            <a:endParaRPr lang="en-US"/>
          </a:p>
        </p:txBody>
      </p:sp>
      <p:pic>
        <p:nvPicPr>
          <p:cNvPr id="2" name="图片 1" descr="/Users/yen/Desktop/18.png18"/>
          <p:cNvPicPr>
            <a:picLocks noChangeAspect="1"/>
          </p:cNvPicPr>
          <p:nvPr/>
        </p:nvPicPr>
        <p:blipFill>
          <a:blip r:embed="rId1"/>
          <a:srcRect/>
          <a:stretch>
            <a:fillRect/>
          </a:stretch>
        </p:blipFill>
        <p:spPr>
          <a:xfrm>
            <a:off x="761683" y="1957705"/>
            <a:ext cx="7290435" cy="4417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请求</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762000" y="916305"/>
            <a:ext cx="4500880" cy="368300"/>
          </a:xfrm>
          <a:prstGeom prst="rect">
            <a:avLst/>
          </a:prstGeom>
          <a:gradFill>
            <a:gsLst>
              <a:gs pos="0">
                <a:srgbClr val="FECF40">
                  <a:lumMod val="78000"/>
                  <a:alpha val="95000"/>
                </a:srgbClr>
              </a:gs>
              <a:gs pos="50000">
                <a:srgbClr val="CC9F15">
                  <a:alpha val="100000"/>
                </a:srgbClr>
              </a:gs>
              <a:gs pos="100000">
                <a:srgbClr val="846C21">
                  <a:lumMod val="90000"/>
                  <a:lumOff val="10000"/>
                </a:srgbClr>
              </a:gs>
            </a:gsLst>
            <a:lin ang="4140000" scaled="0"/>
          </a:gradFill>
        </p:spPr>
        <p:txBody>
          <a:bodyPr wrap="square" rtlCol="0">
            <a:spAutoFit/>
          </a:bodyPr>
          <a:p>
            <a:r>
              <a:rPr lang="en-US"/>
              <a:t>3. api 地址 /http/address.dart</a:t>
            </a:r>
            <a:endParaRPr lang="en-US"/>
          </a:p>
        </p:txBody>
      </p:sp>
      <p:pic>
        <p:nvPicPr>
          <p:cNvPr id="2" name="图片 1" descr="/Users/yen/Desktop/19.png19"/>
          <p:cNvPicPr>
            <a:picLocks noChangeAspect="1"/>
          </p:cNvPicPr>
          <p:nvPr/>
        </p:nvPicPr>
        <p:blipFill>
          <a:blip r:embed="rId1"/>
          <a:srcRect/>
          <a:stretch>
            <a:fillRect/>
          </a:stretch>
        </p:blipFill>
        <p:spPr>
          <a:xfrm>
            <a:off x="761683" y="2547303"/>
            <a:ext cx="7290435" cy="2120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请求</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762000" y="916305"/>
            <a:ext cx="6468745" cy="368300"/>
          </a:xfrm>
          <a:prstGeom prst="rect">
            <a:avLst/>
          </a:prstGeom>
          <a:gradFill>
            <a:gsLst>
              <a:gs pos="0">
                <a:srgbClr val="FECF40">
                  <a:lumMod val="78000"/>
                  <a:alpha val="95000"/>
                </a:srgbClr>
              </a:gs>
              <a:gs pos="50000">
                <a:srgbClr val="CC9F15">
                  <a:alpha val="100000"/>
                </a:srgbClr>
              </a:gs>
              <a:gs pos="100000">
                <a:srgbClr val="846C21">
                  <a:lumMod val="90000"/>
                  <a:lumOff val="10000"/>
                </a:srgbClr>
              </a:gs>
            </a:gsLst>
            <a:lin ang="4140000" scaled="0"/>
          </a:gradFill>
        </p:spPr>
        <p:txBody>
          <a:bodyPr wrap="square" rtlCol="0">
            <a:spAutoFit/>
          </a:bodyPr>
          <a:p>
            <a:r>
              <a:rPr lang="en-US"/>
              <a:t>4. log 日志 /http/interceptors/log_interceprot.dart</a:t>
            </a:r>
            <a:endParaRPr lang="en-US"/>
          </a:p>
        </p:txBody>
      </p:sp>
      <p:pic>
        <p:nvPicPr>
          <p:cNvPr id="2" name="图片 1" descr="/Users/yen/Desktop/20.png20"/>
          <p:cNvPicPr>
            <a:picLocks noChangeAspect="1"/>
          </p:cNvPicPr>
          <p:nvPr/>
        </p:nvPicPr>
        <p:blipFill>
          <a:blip r:embed="rId1"/>
          <a:srcRect/>
          <a:stretch>
            <a:fillRect/>
          </a:stretch>
        </p:blipFill>
        <p:spPr>
          <a:xfrm>
            <a:off x="762000" y="1628140"/>
            <a:ext cx="6089015" cy="5013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请求</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762000" y="916305"/>
            <a:ext cx="6468745" cy="368300"/>
          </a:xfrm>
          <a:prstGeom prst="rect">
            <a:avLst/>
          </a:prstGeom>
          <a:gradFill>
            <a:gsLst>
              <a:gs pos="0">
                <a:srgbClr val="FECF40">
                  <a:lumMod val="78000"/>
                  <a:alpha val="95000"/>
                </a:srgbClr>
              </a:gs>
              <a:gs pos="50000">
                <a:srgbClr val="CC9F15">
                  <a:alpha val="100000"/>
                </a:srgbClr>
              </a:gs>
              <a:gs pos="100000">
                <a:srgbClr val="846C21">
                  <a:lumMod val="90000"/>
                  <a:lumOff val="10000"/>
                </a:srgbClr>
              </a:gs>
            </a:gsLst>
            <a:lin ang="4140000" scaled="0"/>
          </a:gradFill>
        </p:spPr>
        <p:txBody>
          <a:bodyPr wrap="square" rtlCol="0">
            <a:spAutoFit/>
          </a:bodyPr>
          <a:p>
            <a:r>
              <a:rPr lang="en-US"/>
              <a:t>5. token /http/interceptors/token_interceptor.dart</a:t>
            </a:r>
            <a:endParaRPr lang="en-US"/>
          </a:p>
        </p:txBody>
      </p:sp>
      <p:pic>
        <p:nvPicPr>
          <p:cNvPr id="2" name="图片 1" descr="/Users/yen/Desktop/21.png21"/>
          <p:cNvPicPr>
            <a:picLocks noChangeAspect="1"/>
          </p:cNvPicPr>
          <p:nvPr/>
        </p:nvPicPr>
        <p:blipFill>
          <a:blip r:embed="rId1"/>
          <a:srcRect/>
          <a:stretch>
            <a:fillRect/>
          </a:stretch>
        </p:blipFill>
        <p:spPr>
          <a:xfrm>
            <a:off x="685800" y="2017395"/>
            <a:ext cx="6089015" cy="3178175"/>
          </a:xfrm>
          <a:prstGeom prst="rect">
            <a:avLst/>
          </a:prstGeom>
        </p:spPr>
      </p:pic>
      <p:sp>
        <p:nvSpPr>
          <p:cNvPr id="7" name="文本框 6"/>
          <p:cNvSpPr txBox="1"/>
          <p:nvPr/>
        </p:nvSpPr>
        <p:spPr>
          <a:xfrm>
            <a:off x="762000" y="5928360"/>
            <a:ext cx="8636000" cy="368300"/>
          </a:xfrm>
          <a:prstGeom prst="rect">
            <a:avLst/>
          </a:prstGeom>
          <a:noFill/>
        </p:spPr>
        <p:txBody>
          <a:bodyPr wrap="square" rtlCol="0" anchor="t">
            <a:spAutoFit/>
          </a:bodyPr>
          <a:p>
            <a:r>
              <a:rPr lang="zh-CN" altLang="en-US"/>
              <a:t>其中 token 存储在类似 localstorage 的东西 shared_preferences 这个库</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请求</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762000" y="916305"/>
            <a:ext cx="7344410" cy="368300"/>
          </a:xfrm>
          <a:prstGeom prst="rect">
            <a:avLst/>
          </a:prstGeom>
          <a:gradFill>
            <a:gsLst>
              <a:gs pos="0">
                <a:srgbClr val="FECF40">
                  <a:lumMod val="78000"/>
                  <a:alpha val="95000"/>
                </a:srgbClr>
              </a:gs>
              <a:gs pos="50000">
                <a:srgbClr val="CC9F15">
                  <a:alpha val="100000"/>
                </a:srgbClr>
              </a:gs>
              <a:gs pos="100000">
                <a:srgbClr val="846C21">
                  <a:lumMod val="90000"/>
                  <a:lumOff val="10000"/>
                </a:srgbClr>
              </a:gs>
            </a:gsLst>
            <a:lin ang="4140000" scaled="0"/>
          </a:gradFill>
        </p:spPr>
        <p:txBody>
          <a:bodyPr wrap="square" rtlCol="0">
            <a:spAutoFit/>
          </a:bodyPr>
          <a:p>
            <a:r>
              <a:rPr lang="en-US"/>
              <a:t>6. 接口返回的是 json，dart 支持的是 map，因此需要做对于的转换</a:t>
            </a:r>
            <a:endParaRPr lang="en-US"/>
          </a:p>
        </p:txBody>
      </p:sp>
      <p:sp>
        <p:nvSpPr>
          <p:cNvPr id="8" name="文本框 7"/>
          <p:cNvSpPr txBox="1"/>
          <p:nvPr/>
        </p:nvSpPr>
        <p:spPr>
          <a:xfrm>
            <a:off x="762000" y="1486535"/>
            <a:ext cx="7733665" cy="1753235"/>
          </a:xfrm>
          <a:prstGeom prst="rect">
            <a:avLst/>
          </a:prstGeom>
          <a:noFill/>
        </p:spPr>
        <p:txBody>
          <a:bodyPr wrap="square" rtlCol="0" anchor="t">
            <a:spAutoFit/>
          </a:bodyPr>
          <a:p>
            <a:r>
              <a:rPr lang="zh-CN" altLang="en-US"/>
              <a:t>在 pubspec.yaml 里面声明</a:t>
            </a:r>
            <a:endParaRPr lang="zh-CN" altLang="en-US"/>
          </a:p>
          <a:p>
            <a:r>
              <a:rPr lang="zh-CN" altLang="en-US"/>
              <a:t>dependencies</a:t>
            </a:r>
            <a:endParaRPr lang="zh-CN" altLang="en-US"/>
          </a:p>
          <a:p>
            <a:r>
              <a:rPr lang="zh-CN" altLang="en-US"/>
              <a:t>    json_annotation: ^2.4.0 </a:t>
            </a:r>
            <a:endParaRPr lang="zh-CN" altLang="en-US"/>
          </a:p>
          <a:p>
            <a:r>
              <a:rPr lang="zh-CN" altLang="en-US"/>
              <a:t>dev_dependencies: </a:t>
            </a:r>
            <a:endParaRPr lang="zh-CN" altLang="en-US"/>
          </a:p>
          <a:p>
            <a:r>
              <a:rPr lang="zh-CN" altLang="en-US"/>
              <a:t>    build_runner: ^1.4.0 </a:t>
            </a:r>
            <a:endParaRPr lang="zh-CN" altLang="en-US"/>
          </a:p>
          <a:p>
            <a:r>
              <a:rPr lang="zh-CN" altLang="en-US"/>
              <a:t>    json_serializable: ^3.0.0</a:t>
            </a:r>
            <a:endParaRPr lang="zh-CN" altLang="en-US"/>
          </a:p>
        </p:txBody>
      </p:sp>
      <p:sp>
        <p:nvSpPr>
          <p:cNvPr id="9" name="文本框 8"/>
          <p:cNvSpPr txBox="1"/>
          <p:nvPr/>
        </p:nvSpPr>
        <p:spPr>
          <a:xfrm>
            <a:off x="762000" y="3422650"/>
            <a:ext cx="6604000" cy="368300"/>
          </a:xfrm>
          <a:prstGeom prst="rect">
            <a:avLst/>
          </a:prstGeom>
          <a:noFill/>
        </p:spPr>
        <p:txBody>
          <a:bodyPr wrap="square" rtlCol="0" anchor="t">
            <a:spAutoFit/>
          </a:bodyPr>
          <a:p>
            <a:r>
              <a:rPr lang="zh-CN" altLang="en-US"/>
              <a:t>定义数据model</a:t>
            </a:r>
            <a:endParaRPr lang="zh-CN" altLang="en-US"/>
          </a:p>
        </p:txBody>
      </p:sp>
      <p:pic>
        <p:nvPicPr>
          <p:cNvPr id="10" name="图片 9" descr="22"/>
          <p:cNvPicPr>
            <a:picLocks noChangeAspect="1"/>
          </p:cNvPicPr>
          <p:nvPr/>
        </p:nvPicPr>
        <p:blipFill>
          <a:blip r:embed="rId1"/>
          <a:stretch>
            <a:fillRect/>
          </a:stretch>
        </p:blipFill>
        <p:spPr>
          <a:xfrm>
            <a:off x="4709160" y="1486535"/>
            <a:ext cx="6936740" cy="5078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3"/>
          <p:cNvPicPr>
            <a:picLocks noChangeAspect="1"/>
          </p:cNvPicPr>
          <p:nvPr/>
        </p:nvPicPr>
        <p:blipFill>
          <a:blip r:embed="rId1"/>
          <a:stretch>
            <a:fillRect/>
          </a:stretch>
        </p:blipFill>
        <p:spPr>
          <a:xfrm>
            <a:off x="1772285" y="386715"/>
            <a:ext cx="6482080" cy="62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sers/yen/Desktop/24.png24"/>
          <p:cNvPicPr>
            <a:picLocks noChangeAspect="1"/>
          </p:cNvPicPr>
          <p:nvPr/>
        </p:nvPicPr>
        <p:blipFill>
          <a:blip r:embed="rId1"/>
          <a:srcRect/>
          <a:stretch>
            <a:fillRect/>
          </a:stretch>
        </p:blipFill>
        <p:spPr>
          <a:xfrm>
            <a:off x="1467485" y="368618"/>
            <a:ext cx="6482080" cy="2852420"/>
          </a:xfrm>
          <a:prstGeom prst="rect">
            <a:avLst/>
          </a:prstGeom>
        </p:spPr>
      </p:pic>
      <p:sp>
        <p:nvSpPr>
          <p:cNvPr id="6" name="文本框 5"/>
          <p:cNvSpPr txBox="1"/>
          <p:nvPr/>
        </p:nvSpPr>
        <p:spPr>
          <a:xfrm>
            <a:off x="1574800" y="4169410"/>
            <a:ext cx="7555865" cy="1753235"/>
          </a:xfrm>
          <a:prstGeom prst="rect">
            <a:avLst/>
          </a:prstGeom>
          <a:noFill/>
        </p:spPr>
        <p:txBody>
          <a:bodyPr wrap="square" rtlCol="0" anchor="t">
            <a:spAutoFit/>
          </a:bodyPr>
          <a:p>
            <a:r>
              <a:rPr lang="zh-CN" altLang="en-US"/>
              <a:t>part 'course_detail_model.g.dart'; 在当前工作目录生成的model解析类，@Jsonkey相当于吧接口返回的end_time 映射成自己想要的字段,@JsonSerializable() 告诉生成器需要生成自己的model 类，通过在我们的项目根目录下运行flutter packages pub run build_runner build，生成我们的model，或者flutter packages pub run build_runner watch 监听文件变化生成，在需要时自动构建必要的文件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请求</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762000" y="916305"/>
            <a:ext cx="1477645" cy="368300"/>
          </a:xfrm>
          <a:prstGeom prst="rect">
            <a:avLst/>
          </a:prstGeom>
          <a:gradFill>
            <a:gsLst>
              <a:gs pos="0">
                <a:srgbClr val="FECF40">
                  <a:lumMod val="78000"/>
                  <a:alpha val="95000"/>
                </a:srgbClr>
              </a:gs>
              <a:gs pos="50000">
                <a:srgbClr val="CC9F15">
                  <a:alpha val="100000"/>
                </a:srgbClr>
              </a:gs>
              <a:gs pos="100000">
                <a:srgbClr val="846C21">
                  <a:lumMod val="90000"/>
                  <a:lumOff val="10000"/>
                </a:srgbClr>
              </a:gs>
            </a:gsLst>
            <a:lin ang="4140000" scaled="0"/>
          </a:gradFill>
        </p:spPr>
        <p:txBody>
          <a:bodyPr wrap="square" rtlCol="0">
            <a:spAutoFit/>
          </a:bodyPr>
          <a:p>
            <a:r>
              <a:rPr lang="en-US"/>
              <a:t>7. 使用</a:t>
            </a:r>
            <a:endParaRPr lang="en-US"/>
          </a:p>
        </p:txBody>
      </p:sp>
      <p:pic>
        <p:nvPicPr>
          <p:cNvPr id="2" name="图片 1" descr="/Users/yen/Desktop/25.png25"/>
          <p:cNvPicPr>
            <a:picLocks noChangeAspect="1"/>
          </p:cNvPicPr>
          <p:nvPr/>
        </p:nvPicPr>
        <p:blipFill>
          <a:blip r:embed="rId1"/>
          <a:srcRect/>
          <a:stretch>
            <a:fillRect/>
          </a:stretch>
        </p:blipFill>
        <p:spPr>
          <a:xfrm>
            <a:off x="762000" y="1928495"/>
            <a:ext cx="7350760" cy="4636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2" name="文本框 1"/>
          <p:cNvSpPr txBox="1"/>
          <p:nvPr/>
        </p:nvSpPr>
        <p:spPr>
          <a:xfrm>
            <a:off x="597535" y="892810"/>
            <a:ext cx="11111230" cy="922020"/>
          </a:xfrm>
          <a:prstGeom prst="rect">
            <a:avLst/>
          </a:prstGeom>
          <a:noFill/>
        </p:spPr>
        <p:txBody>
          <a:bodyPr wrap="square" rtlCol="0" anchor="t">
            <a:spAutoFit/>
          </a:bodyPr>
          <a:p>
            <a:r>
              <a:rPr lang="zh-CN" altLang="en-US"/>
              <a:t>关于flutter状态管理有很多文章都有介绍</a:t>
            </a:r>
            <a:endParaRPr lang="zh-CN" altLang="en-US"/>
          </a:p>
          <a:p>
            <a:endParaRPr lang="zh-CN" altLang="en-US"/>
          </a:p>
          <a:p>
            <a:r>
              <a:rPr lang="zh-CN" altLang="en-US"/>
              <a:t>推荐文档 https://juejin.im/post/5cd91bb0f265da034e7eaca3 根据上述的文档有一个大概模糊的整体了解</a:t>
            </a:r>
            <a:endParaRPr lang="zh-CN" altLang="en-US"/>
          </a:p>
        </p:txBody>
      </p:sp>
      <p:sp>
        <p:nvSpPr>
          <p:cNvPr id="6" name="文本框 5"/>
          <p:cNvSpPr txBox="1"/>
          <p:nvPr/>
        </p:nvSpPr>
        <p:spPr>
          <a:xfrm>
            <a:off x="597535" y="2076450"/>
            <a:ext cx="2540000" cy="368300"/>
          </a:xfrm>
          <a:prstGeom prst="rect">
            <a:avLst/>
          </a:prstGeom>
          <a:noFill/>
        </p:spPr>
        <p:txBody>
          <a:bodyPr wrap="square" rtlCol="0" anchor="t">
            <a:spAutoFit/>
          </a:bodyPr>
          <a:p>
            <a:r>
              <a:rPr lang="zh-CN" altLang="en-US"/>
              <a:t>系统了解，可以从</a:t>
            </a:r>
            <a:endParaRPr lang="zh-CN" altLang="en-US"/>
          </a:p>
        </p:txBody>
      </p:sp>
      <p:sp>
        <p:nvSpPr>
          <p:cNvPr id="12" name="文本框 11"/>
          <p:cNvSpPr txBox="1"/>
          <p:nvPr/>
        </p:nvSpPr>
        <p:spPr>
          <a:xfrm>
            <a:off x="704215" y="2933700"/>
            <a:ext cx="4241800" cy="2584450"/>
          </a:xfrm>
          <a:prstGeom prst="rect">
            <a:avLst/>
          </a:prstGeom>
          <a:noFill/>
        </p:spPr>
        <p:txBody>
          <a:bodyPr wrap="square" rtlCol="0">
            <a:spAutoFit/>
          </a:bodyPr>
          <a:p>
            <a:r>
              <a:rPr lang="en-US" altLang="zh-CN"/>
              <a:t>1. </a:t>
            </a:r>
            <a:r>
              <a:rPr lang="en-US" altLang="zh-CN">
                <a:hlinkClick r:id="rId1" tooltip="" action="ppaction://hlinkfile"/>
              </a:rPr>
              <a:t>Scoped Model</a:t>
            </a:r>
            <a:endParaRPr lang="en-US" altLang="zh-CN"/>
          </a:p>
          <a:p>
            <a:endParaRPr lang="en-US" altLang="zh-CN"/>
          </a:p>
          <a:p>
            <a:r>
              <a:rPr lang="en-US" altLang="zh-CN"/>
              <a:t>2. </a:t>
            </a:r>
            <a:r>
              <a:rPr lang="en-US" altLang="zh-CN">
                <a:hlinkClick r:id="rId2" tooltip="" action="ppaction://hlinkfile"/>
              </a:rPr>
              <a:t>Redux</a:t>
            </a:r>
            <a:endParaRPr lang="en-US" altLang="zh-CN"/>
          </a:p>
          <a:p>
            <a:endParaRPr lang="en-US" altLang="zh-CN"/>
          </a:p>
          <a:p>
            <a:r>
              <a:rPr lang="en-US" altLang="zh-CN"/>
              <a:t>3.</a:t>
            </a:r>
            <a:r>
              <a:rPr lang="en-US" altLang="zh-CN">
                <a:hlinkClick r:id="rId3" tooltip="" action="ppaction://hlinkfile"/>
              </a:rPr>
              <a:t> BLoC</a:t>
            </a:r>
            <a:endParaRPr lang="en-US" altLang="zh-CN"/>
          </a:p>
          <a:p>
            <a:endParaRPr lang="en-US" altLang="zh-CN"/>
          </a:p>
          <a:p>
            <a:r>
              <a:rPr lang="en-US" altLang="zh-CN"/>
              <a:t>4. </a:t>
            </a:r>
            <a:r>
              <a:rPr lang="en-US" altLang="zh-CN">
                <a:hlinkClick r:id="rId4" tooltip="" action="ppaction://hlinkfile"/>
              </a:rPr>
              <a:t>RxDart</a:t>
            </a:r>
            <a:endParaRPr lang="en-US" altLang="zh-CN"/>
          </a:p>
          <a:p>
            <a:endParaRPr lang="en-US" altLang="zh-CN"/>
          </a:p>
          <a:p>
            <a:r>
              <a:rPr lang="en-US" altLang="zh-CN"/>
              <a:t>5. </a:t>
            </a:r>
            <a:r>
              <a:rPr lang="en-US" altLang="zh-CN">
                <a:hlinkClick r:id="rId5" tooltip="" action="ppaction://hlinkfile"/>
              </a:rPr>
              <a:t>Provider</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7" name="组合 36"/>
          <p:cNvGrpSpPr/>
          <p:nvPr/>
        </p:nvGrpSpPr>
        <p:grpSpPr>
          <a:xfrm>
            <a:off x="1992649" y="1502390"/>
            <a:ext cx="7965346" cy="3853517"/>
            <a:chOff x="551512" y="1170131"/>
            <a:chExt cx="5974009" cy="2890138"/>
          </a:xfrm>
        </p:grpSpPr>
        <p:grpSp>
          <p:nvGrpSpPr>
            <p:cNvPr id="28" name="组合 27"/>
            <p:cNvGrpSpPr/>
            <p:nvPr/>
          </p:nvGrpSpPr>
          <p:grpSpPr>
            <a:xfrm>
              <a:off x="551512" y="1170131"/>
              <a:ext cx="1814488" cy="2887606"/>
              <a:chOff x="551512" y="1170131"/>
              <a:chExt cx="1814488" cy="2887606"/>
            </a:xfrm>
          </p:grpSpPr>
          <p:sp>
            <p:nvSpPr>
              <p:cNvPr id="9" name="Freeform: Shape 7"/>
              <p:cNvSpPr/>
              <p:nvPr/>
            </p:nvSpPr>
            <p:spPr bwMode="auto">
              <a:xfrm>
                <a:off x="554044" y="1170131"/>
                <a:ext cx="1811956" cy="288760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 name="Freeform: Shape 8"/>
              <p:cNvSpPr/>
              <p:nvPr/>
            </p:nvSpPr>
            <p:spPr bwMode="auto">
              <a:xfrm>
                <a:off x="551512" y="3218869"/>
                <a:ext cx="1266216" cy="835702"/>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chemeClr val="accent1">
                  <a:lumMod val="75000"/>
                </a:schemeClr>
              </a:solidFill>
              <a:ln>
                <a:noFill/>
              </a:ln>
              <a:effec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 name="Freeform: Shape 9"/>
              <p:cNvSpPr/>
              <p:nvPr/>
            </p:nvSpPr>
            <p:spPr bwMode="auto">
              <a:xfrm flipH="1">
                <a:off x="554044" y="2861796"/>
                <a:ext cx="1811956" cy="1195941"/>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chemeClr val="accent1"/>
              </a:solidFill>
              <a:ln>
                <a:noFill/>
              </a:ln>
              <a:effec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 name="Freeform: Shape 14"/>
              <p:cNvSpPr/>
              <p:nvPr/>
            </p:nvSpPr>
            <p:spPr bwMode="auto">
              <a:xfrm>
                <a:off x="716122" y="1748408"/>
                <a:ext cx="1487169" cy="11398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normAutofit lnSpcReduction="10000"/>
              </a:bodyPr>
              <a:lstStyle/>
              <a:p>
                <a:pPr algn="l">
                  <a:lnSpc>
                    <a:spcPct val="120000"/>
                  </a:lnSpc>
                  <a:buClr>
                    <a:srgbClr val="FFFFFF"/>
                  </a:buClr>
                  <a:buSzPct val="27000"/>
                  <a:defRPr/>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flutter</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使用</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dart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作为开发语言，需要了解学习</a:t>
                </a: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dart</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的语法。官方文档地址：https://dart.dev/guides</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0" name="Freeform: Shape 34"/>
              <p:cNvSpPr/>
              <p:nvPr/>
            </p:nvSpPr>
            <p:spPr bwMode="auto">
              <a:xfrm>
                <a:off x="697127" y="3679138"/>
                <a:ext cx="1506165" cy="243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normAutofit fontScale="72500"/>
              </a:bodyPr>
              <a:lstStyle/>
              <a:p>
                <a:pPr algn="ctr" defTabSz="778510">
                  <a:defRPr/>
                </a:pPr>
                <a:r>
                  <a:rPr lang="en-US" altLang="zh-CN" sz="2400" b="1">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dart</a:t>
                </a:r>
                <a:endParaRPr lang="en-US" altLang="zh-CN" sz="2400" b="1">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29" name="组合 28"/>
            <p:cNvGrpSpPr/>
            <p:nvPr/>
          </p:nvGrpSpPr>
          <p:grpSpPr>
            <a:xfrm>
              <a:off x="2631273" y="1170131"/>
              <a:ext cx="1814488" cy="2887606"/>
              <a:chOff x="2631273" y="1170131"/>
              <a:chExt cx="1814488" cy="2887606"/>
            </a:xfrm>
          </p:grpSpPr>
          <p:sp>
            <p:nvSpPr>
              <p:cNvPr id="7" name="Freeform: Shape 5"/>
              <p:cNvSpPr/>
              <p:nvPr/>
            </p:nvSpPr>
            <p:spPr bwMode="auto">
              <a:xfrm>
                <a:off x="2633805" y="1170131"/>
                <a:ext cx="1811956" cy="288760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8" name="Freeform: Shape 6"/>
              <p:cNvSpPr/>
              <p:nvPr/>
            </p:nvSpPr>
            <p:spPr bwMode="auto">
              <a:xfrm>
                <a:off x="2631273" y="3218869"/>
                <a:ext cx="1266216" cy="835702"/>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chemeClr val="accent2">
                  <a:lumMod val="75000"/>
                </a:schemeClr>
              </a:solidFill>
              <a:ln>
                <a:noFill/>
              </a:ln>
              <a:effec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 name="Freeform: Shape 15"/>
              <p:cNvSpPr/>
              <p:nvPr/>
            </p:nvSpPr>
            <p:spPr bwMode="auto">
              <a:xfrm flipH="1">
                <a:off x="2633805" y="2861796"/>
                <a:ext cx="1811956" cy="1195941"/>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chemeClr val="accent2"/>
              </a:solidFill>
              <a:ln>
                <a:noFill/>
              </a:ln>
              <a:effec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4" name="Freeform: Shape 20"/>
              <p:cNvSpPr/>
              <p:nvPr/>
            </p:nvSpPr>
            <p:spPr bwMode="auto">
              <a:xfrm>
                <a:off x="2795881" y="1748408"/>
                <a:ext cx="1487169" cy="11398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normAutofit lnSpcReduction="10000"/>
              </a:bodyPr>
              <a:lstStyle/>
              <a:p>
                <a:pPr algn="l">
                  <a:lnSpc>
                    <a:spcPct val="120000"/>
                  </a:lnSpc>
                  <a:buClr>
                    <a:srgbClr val="FFFFFF"/>
                  </a:buClr>
                  <a:buSzPct val="27000"/>
                  <a:defRPr/>
                </a:pPr>
                <a:r>
                  <a:rPr lang="en-US" altLang="zh-CN"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flutter</a:t>
                </a: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的一系列文档说明</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lnSpc>
                    <a:spcPct val="120000"/>
                  </a:lnSpc>
                  <a:buClr>
                    <a:srgbClr val="FFFFFF"/>
                  </a:buClr>
                  <a:buSzPct val="27000"/>
                  <a:defRPr/>
                </a:pPr>
                <a:r>
                  <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https://flutter.cn/。</a:t>
                </a:r>
                <a:endParaRPr lang="zh-CN" altLang="en-US" sz="1400"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1" name="Freeform: Shape 35"/>
              <p:cNvSpPr/>
              <p:nvPr/>
            </p:nvSpPr>
            <p:spPr bwMode="auto">
              <a:xfrm>
                <a:off x="2795881" y="3679138"/>
                <a:ext cx="1502367" cy="243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normAutofit fontScale="72500"/>
              </a:bodyPr>
              <a:lstStyle/>
              <a:p>
                <a:pPr algn="ctr" defTabSz="778510">
                  <a:defRPr/>
                </a:pPr>
                <a:r>
                  <a:rPr lang="en-US" altLang="zh-CN" sz="2400" b="1">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r>
                  <a:rPr lang="zh-CN" altLang="en-US" sz="2400" b="1">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官方文档</a:t>
                </a:r>
                <a:endParaRPr lang="zh-CN" altLang="en-US" sz="2400" b="1">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30" name="组合 29"/>
            <p:cNvGrpSpPr/>
            <p:nvPr/>
          </p:nvGrpSpPr>
          <p:grpSpPr>
            <a:xfrm>
              <a:off x="4711033" y="1170131"/>
              <a:ext cx="1814488" cy="2890138"/>
              <a:chOff x="4711033" y="1170131"/>
              <a:chExt cx="1814488" cy="2890138"/>
            </a:xfrm>
          </p:grpSpPr>
          <p:sp>
            <p:nvSpPr>
              <p:cNvPr id="5" name="Freeform: Shape 3"/>
              <p:cNvSpPr/>
              <p:nvPr/>
            </p:nvSpPr>
            <p:spPr bwMode="auto">
              <a:xfrm>
                <a:off x="4713565" y="1170131"/>
                <a:ext cx="1811956" cy="2887605"/>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Freeform: Shape 4"/>
              <p:cNvSpPr/>
              <p:nvPr/>
            </p:nvSpPr>
            <p:spPr bwMode="auto">
              <a:xfrm>
                <a:off x="4711033" y="3218869"/>
                <a:ext cx="1266216" cy="835702"/>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chemeClr val="accent3">
                  <a:lumMod val="75000"/>
                </a:schemeClr>
              </a:solidFill>
              <a:ln>
                <a:noFill/>
              </a:ln>
              <a:effec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5" name="Freeform: Shape 21"/>
              <p:cNvSpPr/>
              <p:nvPr/>
            </p:nvSpPr>
            <p:spPr bwMode="auto">
              <a:xfrm flipH="1">
                <a:off x="4713565" y="2864328"/>
                <a:ext cx="1811956" cy="1195941"/>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chemeClr val="accent3"/>
              </a:solidFill>
              <a:ln>
                <a:noFill/>
              </a:ln>
              <a:effectLst/>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6" name="Freeform: Shape 26"/>
              <p:cNvSpPr/>
              <p:nvPr/>
            </p:nvSpPr>
            <p:spPr bwMode="auto">
              <a:xfrm>
                <a:off x="4875643" y="1748408"/>
                <a:ext cx="1487169" cy="11398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normAutofit lnSpcReduction="10000"/>
              </a:bodyPr>
              <a:lstStyle/>
              <a:p>
                <a:pPr algn="l">
                  <a:lnSpc>
                    <a:spcPct val="120000"/>
                  </a:lnSpc>
                  <a:buClr>
                    <a:srgbClr val="FFFFFF"/>
                  </a:buClr>
                  <a:buSzPct val="27000"/>
                  <a:defRPr/>
                </a:pPr>
                <a:r>
                  <a:rPr lang="zh-CN" altLang="en-US" sz="140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仓库地址：https://pub.dev</a:t>
                </a:r>
                <a:endParaRPr lang="zh-CN" altLang="en-US" sz="140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gn="l">
                  <a:lnSpc>
                    <a:spcPct val="120000"/>
                  </a:lnSpc>
                  <a:buClr>
                    <a:srgbClr val="FFFFFF"/>
                  </a:buClr>
                  <a:buSzPct val="27000"/>
                  <a:defRPr/>
                </a:pPr>
                <a:r>
                  <a:rPr lang="zh-CN" altLang="en-US" sz="140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相当于</a:t>
                </a:r>
                <a:r>
                  <a:rPr lang="en-US" altLang="zh-CN" sz="140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npm</a:t>
                </a:r>
                <a:endParaRPr lang="en-US" altLang="zh-CN" sz="140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2" name="Freeform: Shape 36"/>
              <p:cNvSpPr/>
              <p:nvPr/>
            </p:nvSpPr>
            <p:spPr bwMode="auto">
              <a:xfrm>
                <a:off x="4845886" y="3679138"/>
                <a:ext cx="1662543" cy="243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normAutofit fontScale="72500"/>
              </a:bodyPr>
              <a:lstStyle/>
              <a:p>
                <a:pPr algn="ctr" defTabSz="778510">
                  <a:defRPr/>
                </a:pPr>
                <a:r>
                  <a:rPr lang="zh-CN" altLang="en-US" sz="2400" b="1">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仓库地址</a:t>
                </a:r>
                <a:endParaRPr lang="zh-CN" altLang="en-US" sz="2400" b="1">
                  <a:solidFill>
                    <a:srgbClr val="FFFFFF"/>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nvGrpSpPr>
          <p:cNvPr id="32" name="组合 15"/>
          <p:cNvGrpSpPr/>
          <p:nvPr/>
        </p:nvGrpSpPr>
        <p:grpSpPr bwMode="auto">
          <a:xfrm>
            <a:off x="-316706" y="114301"/>
            <a:ext cx="2894410" cy="394097"/>
            <a:chOff x="6168776" y="1221671"/>
            <a:chExt cx="4455682" cy="606624"/>
          </a:xfrm>
        </p:grpSpPr>
        <p:sp>
          <p:nvSpPr>
            <p:cNvPr id="33"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4" name="文本框 13"/>
            <p:cNvSpPr txBox="1">
              <a:spLocks noChangeArrowheads="1"/>
            </p:cNvSpPr>
            <p:nvPr/>
          </p:nvSpPr>
          <p:spPr bwMode="auto">
            <a:xfrm>
              <a:off x="6834471" y="1233400"/>
              <a:ext cx="1838724"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基础</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par>
                                <p:cTn id="8" presetID="63" presetClass="path" presetSubtype="0" accel="50000" decel="50000" fill="hold" nodeType="withEffect">
                                  <p:stCondLst>
                                    <p:cond delay="0"/>
                                  </p:stCondLst>
                                  <p:childTnLst>
                                    <p:animMotion origin="layout" path="M -0.664438 -0.015473 L 0 0 E" pathEditMode="relative" ptsTypes="">
                                      <p:cBhvr>
                                        <p:cTn id="9" dur="2000" fill="hold"/>
                                        <p:tgtEl>
                                          <p:spTgt spid="37"/>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37"/>
                                        </p:tgtEl>
                                      </p:cBhvr>
                                      <p:by x="150000" y="150000"/>
                                      <p:from x="5365" y="14936"/>
                                      <p:to x="100000" y="100000"/>
                                    </p:animScale>
                                  </p:childTnLst>
                                </p:cTn>
                              </p:par>
                              <p:par>
                                <p:cTn id="12" presetID="2" presetClass="entr" presetSubtype="8"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0-#ppt_w/2"/>
                                          </p:val>
                                        </p:tav>
                                        <p:tav tm="100000">
                                          <p:val>
                                            <p:strVal val="#ppt_x"/>
                                          </p:val>
                                        </p:tav>
                                      </p:tavLst>
                                    </p:anim>
                                    <p:anim calcmode="lin" valueType="num">
                                      <p:cBhvr additive="base">
                                        <p:cTn id="15"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2"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1003300" y="984250"/>
            <a:ext cx="6578600" cy="368300"/>
          </a:xfrm>
          <a:prstGeom prst="rect">
            <a:avLst/>
          </a:prstGeom>
          <a:noFill/>
        </p:spPr>
        <p:txBody>
          <a:bodyPr wrap="square" rtlCol="0" anchor="t">
            <a:spAutoFit/>
          </a:bodyPr>
          <a:p>
            <a:r>
              <a:rPr lang="zh-CN" altLang="en-US"/>
              <a:t>陪伴中用了比较多的 </a:t>
            </a:r>
            <a:r>
              <a:rPr lang="zh-CN" altLang="en-US">
                <a:hlinkClick r:id="rId1" tooltip="" action="ppaction://hlinkfile"/>
              </a:rPr>
              <a:t>fish-redux</a:t>
            </a:r>
            <a:endParaRPr lang="en-US" altLang="zh-CN">
              <a:hlinkClick r:id="rId1" tooltip="" action="ppaction://hlinkfile"/>
            </a:endParaRPr>
          </a:p>
        </p:txBody>
      </p:sp>
      <p:sp>
        <p:nvSpPr>
          <p:cNvPr id="8" name="文本框 7"/>
          <p:cNvSpPr txBox="1"/>
          <p:nvPr/>
        </p:nvSpPr>
        <p:spPr>
          <a:xfrm>
            <a:off x="1003300" y="1613535"/>
            <a:ext cx="6273800" cy="368300"/>
          </a:xfrm>
          <a:prstGeom prst="rect">
            <a:avLst/>
          </a:prstGeom>
          <a:noFill/>
        </p:spPr>
        <p:txBody>
          <a:bodyPr wrap="square" rtlCol="0" anchor="t">
            <a:spAutoFit/>
          </a:bodyPr>
          <a:p>
            <a:r>
              <a:rPr lang="zh-CN" altLang="en-US"/>
              <a:t>简单入门 </a:t>
            </a:r>
            <a:r>
              <a:rPr lang="zh-CN" altLang="en-US">
                <a:hlinkClick r:id="rId2" tooltip="" action="ppaction://hlinkfile"/>
              </a:rPr>
              <a:t>文档地址 </a:t>
            </a:r>
            <a:endParaRPr lang="zh-CN" altLang="en-US"/>
          </a:p>
        </p:txBody>
      </p:sp>
      <p:sp>
        <p:nvSpPr>
          <p:cNvPr id="9" name="文本框 8"/>
          <p:cNvSpPr txBox="1"/>
          <p:nvPr/>
        </p:nvSpPr>
        <p:spPr>
          <a:xfrm>
            <a:off x="1003300" y="2573655"/>
            <a:ext cx="8127365" cy="1198880"/>
          </a:xfrm>
          <a:prstGeom prst="rect">
            <a:avLst/>
          </a:prstGeom>
          <a:noFill/>
        </p:spPr>
        <p:txBody>
          <a:bodyPr wrap="square" rtlCol="0" anchor="t">
            <a:spAutoFit/>
          </a:bodyPr>
          <a:p>
            <a:r>
              <a:rPr lang="zh-CN" altLang="en-US"/>
              <a:t>目前自己项目中用的比较多的是fish-redux， 使用过程中，感觉文档对于一些简单的用法都有介绍，但是对于一些关键性的东西，文档介绍的还是太过于概念性，导致有些理解上的偏差。遇到问题可以多看看他的issue,issue回复的还是很及时。</a:t>
            </a:r>
            <a:endParaRPr lang="zh-CN" altLang="en-US"/>
          </a:p>
        </p:txBody>
      </p:sp>
      <p:sp>
        <p:nvSpPr>
          <p:cNvPr id="10" name="文本框 9"/>
          <p:cNvSpPr txBox="1"/>
          <p:nvPr/>
        </p:nvSpPr>
        <p:spPr>
          <a:xfrm>
            <a:off x="1079500" y="4351020"/>
            <a:ext cx="5142865" cy="368300"/>
          </a:xfrm>
          <a:prstGeom prst="rect">
            <a:avLst/>
          </a:prstGeom>
          <a:noFill/>
        </p:spPr>
        <p:txBody>
          <a:bodyPr wrap="square" rtlCol="0" anchor="t">
            <a:spAutoFit/>
          </a:bodyPr>
          <a:p>
            <a:r>
              <a:rPr lang="zh-CN" altLang="en-US"/>
              <a:t>以下总结一些自己的使用体验和经验</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5288915" cy="368300"/>
          </a:xfrm>
          <a:prstGeom prst="rect">
            <a:avLst/>
          </a:prstGeom>
          <a:gradFill>
            <a:gsLst>
              <a:gs pos="0">
                <a:srgbClr val="FE4444"/>
              </a:gs>
              <a:gs pos="100000">
                <a:srgbClr val="832B2B"/>
              </a:gs>
            </a:gsLst>
            <a:lin scaled="0"/>
          </a:gradFill>
        </p:spPr>
        <p:txBody>
          <a:bodyPr wrap="square" rtlCol="0">
            <a:spAutoFit/>
          </a:bodyPr>
          <a:p>
            <a:r>
              <a:rPr lang="en-US"/>
              <a:t>fish-redux 1. tab切换的时候，保持各自tab的状态</a:t>
            </a:r>
            <a:endParaRPr lang="en-US"/>
          </a:p>
        </p:txBody>
      </p:sp>
      <p:pic>
        <p:nvPicPr>
          <p:cNvPr id="2" name="图片 1" descr="/Users/yen/Desktop/26.png26"/>
          <p:cNvPicPr>
            <a:picLocks noChangeAspect="1"/>
          </p:cNvPicPr>
          <p:nvPr/>
        </p:nvPicPr>
        <p:blipFill>
          <a:blip r:embed="rId1"/>
          <a:srcRect/>
          <a:stretch>
            <a:fillRect/>
          </a:stretch>
        </p:blipFill>
        <p:spPr>
          <a:xfrm>
            <a:off x="485140" y="1581785"/>
            <a:ext cx="5629275" cy="4756785"/>
          </a:xfrm>
          <a:prstGeom prst="rect">
            <a:avLst/>
          </a:prstGeom>
        </p:spPr>
      </p:pic>
      <p:pic>
        <p:nvPicPr>
          <p:cNvPr id="7" name="图片 6" descr="/Users/yen/Desktop/27.png27"/>
          <p:cNvPicPr>
            <a:picLocks noChangeAspect="1"/>
          </p:cNvPicPr>
          <p:nvPr/>
        </p:nvPicPr>
        <p:blipFill>
          <a:blip r:embed="rId2"/>
          <a:srcRect/>
          <a:stretch>
            <a:fillRect/>
          </a:stretch>
        </p:blipFill>
        <p:spPr>
          <a:xfrm>
            <a:off x="6279515" y="1743075"/>
            <a:ext cx="5629275" cy="4434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1003300" y="949325"/>
            <a:ext cx="10114280" cy="645160"/>
          </a:xfrm>
          <a:prstGeom prst="rect">
            <a:avLst/>
          </a:prstGeom>
          <a:gradFill>
            <a:gsLst>
              <a:gs pos="0">
                <a:srgbClr val="FE4444"/>
              </a:gs>
              <a:gs pos="100000">
                <a:srgbClr val="832B2B"/>
              </a:gs>
            </a:gsLst>
            <a:lin scaled="0"/>
          </a:gradFill>
        </p:spPr>
        <p:txBody>
          <a:bodyPr wrap="square" rtlCol="0">
            <a:spAutoFit/>
          </a:bodyPr>
          <a:p>
            <a:r>
              <a:rPr lang="en-US"/>
              <a:t>fish-redux 2.关于适配器的简单理解 适配器实际上就是返回的一个listview，需要往listview里面一个个的添加元素，即使里面也包含了列表，也需要一个个加进去</a:t>
            </a:r>
            <a:endParaRPr lang="en-US"/>
          </a:p>
        </p:txBody>
      </p:sp>
      <p:pic>
        <p:nvPicPr>
          <p:cNvPr id="7" name="图片 6" descr="/Users/yen/github/my-blog/assets/img/adapter.pngadapter"/>
          <p:cNvPicPr>
            <a:picLocks noChangeAspect="1"/>
          </p:cNvPicPr>
          <p:nvPr/>
        </p:nvPicPr>
        <p:blipFill>
          <a:blip r:embed="rId1"/>
          <a:srcRect/>
          <a:stretch>
            <a:fillRect/>
          </a:stretch>
        </p:blipFill>
        <p:spPr>
          <a:xfrm>
            <a:off x="1003300" y="1852295"/>
            <a:ext cx="2710815" cy="4942840"/>
          </a:xfrm>
          <a:prstGeom prst="rect">
            <a:avLst/>
          </a:prstGeom>
        </p:spPr>
      </p:pic>
      <p:pic>
        <p:nvPicPr>
          <p:cNvPr id="8" name="图片 7" descr="28"/>
          <p:cNvPicPr>
            <a:picLocks noChangeAspect="1"/>
          </p:cNvPicPr>
          <p:nvPr/>
        </p:nvPicPr>
        <p:blipFill>
          <a:blip r:embed="rId2"/>
          <a:stretch>
            <a:fillRect/>
          </a:stretch>
        </p:blipFill>
        <p:spPr>
          <a:xfrm>
            <a:off x="4106545" y="2221230"/>
            <a:ext cx="7285355" cy="3734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9"/>
          <p:cNvPicPr>
            <a:picLocks noChangeAspect="1"/>
          </p:cNvPicPr>
          <p:nvPr/>
        </p:nvPicPr>
        <p:blipFill>
          <a:blip r:embed="rId1"/>
          <a:stretch>
            <a:fillRect/>
          </a:stretch>
        </p:blipFill>
        <p:spPr>
          <a:xfrm>
            <a:off x="1942465" y="106680"/>
            <a:ext cx="6746240" cy="6644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30"/>
          <p:cNvPicPr>
            <a:picLocks noChangeAspect="1"/>
          </p:cNvPicPr>
          <p:nvPr/>
        </p:nvPicPr>
        <p:blipFill>
          <a:blip r:embed="rId1"/>
          <a:stretch>
            <a:fillRect/>
          </a:stretch>
        </p:blipFill>
        <p:spPr>
          <a:xfrm>
            <a:off x="1498600" y="274955"/>
            <a:ext cx="8013700" cy="6285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10634980" cy="645160"/>
          </a:xfrm>
          <a:prstGeom prst="rect">
            <a:avLst/>
          </a:prstGeom>
          <a:gradFill>
            <a:gsLst>
              <a:gs pos="0">
                <a:srgbClr val="FE4444"/>
              </a:gs>
              <a:gs pos="100000">
                <a:srgbClr val="832B2B"/>
              </a:gs>
            </a:gsLst>
            <a:lin scaled="0"/>
          </a:gradFill>
        </p:spPr>
        <p:txBody>
          <a:bodyPr wrap="square" rtlCol="0">
            <a:spAutoFit/>
          </a:bodyPr>
          <a:p>
            <a:r>
              <a:rPr lang="en-US"/>
              <a:t>fish-redux 3.tabbar 和 tabview，并且默认提供了DefaultTabController建立两者之间的关系，若要切换动画以及监听切换交互，可以自定义一个 Controller,在fish-redux 关于TabController的使用</a:t>
            </a:r>
            <a:endParaRPr lang="en-US"/>
          </a:p>
        </p:txBody>
      </p:sp>
      <p:pic>
        <p:nvPicPr>
          <p:cNvPr id="7" name="图片 6" descr="/Users/yen/Desktop/31.png31"/>
          <p:cNvPicPr>
            <a:picLocks noChangeAspect="1"/>
          </p:cNvPicPr>
          <p:nvPr/>
        </p:nvPicPr>
        <p:blipFill>
          <a:blip r:embed="rId1"/>
          <a:srcRect/>
          <a:stretch>
            <a:fillRect/>
          </a:stretch>
        </p:blipFill>
        <p:spPr>
          <a:xfrm>
            <a:off x="825500" y="2051050"/>
            <a:ext cx="9331325" cy="400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4158615" cy="368300"/>
          </a:xfrm>
          <a:prstGeom prst="rect">
            <a:avLst/>
          </a:prstGeom>
          <a:gradFill>
            <a:gsLst>
              <a:gs pos="0">
                <a:srgbClr val="FE4444"/>
              </a:gs>
              <a:gs pos="100000">
                <a:srgbClr val="832B2B"/>
              </a:gs>
            </a:gsLst>
            <a:lin scaled="0"/>
          </a:gradFill>
        </p:spPr>
        <p:txBody>
          <a:bodyPr wrap="square" rtlCol="0">
            <a:spAutoFit/>
          </a:bodyPr>
          <a:p>
            <a:r>
              <a:rPr lang="en-US"/>
              <a:t>fish-redux 4. effect,reducer</a:t>
            </a:r>
            <a:endParaRPr lang="en-US"/>
          </a:p>
        </p:txBody>
      </p:sp>
      <p:sp>
        <p:nvSpPr>
          <p:cNvPr id="2" name="文本框 1"/>
          <p:cNvSpPr txBox="1"/>
          <p:nvPr/>
        </p:nvSpPr>
        <p:spPr>
          <a:xfrm>
            <a:off x="825500" y="2461260"/>
            <a:ext cx="8369300" cy="1476375"/>
          </a:xfrm>
          <a:prstGeom prst="rect">
            <a:avLst/>
          </a:prstGeom>
          <a:noFill/>
        </p:spPr>
        <p:txBody>
          <a:bodyPr wrap="square" rtlCol="0" anchor="t">
            <a:spAutoFit/>
          </a:bodyPr>
          <a:p>
            <a:r>
              <a:rPr lang="zh-CN" altLang="en-US"/>
              <a:t>effect一般都是操作一些有副作用的东西， 点击跳转页面，接口请求，异步操作等都放在effect里面，类型声明的时候推荐增加on 前缀 reducer只是单纯的组合数据，同步。不加on前缀，如果点击直接就改变了状态，而且没有其他多余的业务需求，没有必要再在effect再声明一层，直接派发reducer动作，比如显示/展开等操作</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6418580" cy="368300"/>
          </a:xfrm>
          <a:prstGeom prst="rect">
            <a:avLst/>
          </a:prstGeom>
          <a:gradFill>
            <a:gsLst>
              <a:gs pos="0">
                <a:srgbClr val="FE4444"/>
              </a:gs>
              <a:gs pos="100000">
                <a:srgbClr val="832B2B"/>
              </a:gs>
            </a:gsLst>
            <a:lin scaled="0"/>
          </a:gradFill>
        </p:spPr>
        <p:txBody>
          <a:bodyPr wrap="square" rtlCol="0">
            <a:spAutoFit/>
          </a:bodyPr>
          <a:p>
            <a:r>
              <a:rPr lang="en-US"/>
              <a:t>fish-redux 5. 简单的理解dispatch的过程</a:t>
            </a:r>
            <a:endParaRPr lang="en-US"/>
          </a:p>
        </p:txBody>
      </p:sp>
      <p:sp>
        <p:nvSpPr>
          <p:cNvPr id="2" name="文本框 1"/>
          <p:cNvSpPr txBox="1"/>
          <p:nvPr/>
        </p:nvSpPr>
        <p:spPr>
          <a:xfrm>
            <a:off x="825500" y="2461260"/>
            <a:ext cx="8369300" cy="645160"/>
          </a:xfrm>
          <a:prstGeom prst="rect">
            <a:avLst/>
          </a:prstGeom>
          <a:noFill/>
        </p:spPr>
        <p:txBody>
          <a:bodyPr wrap="square" rtlCol="0" anchor="t">
            <a:spAutoFit/>
          </a:bodyPr>
          <a:p>
            <a:r>
              <a:rPr lang="zh-CN" altLang="en-US"/>
              <a:t>一个action先在自己的组件内effect找有没有匹配的action，effect 找不到就从reducer里面找，派发action，可以派发任意组件和页面的action</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4171950" cy="368300"/>
          </a:xfrm>
          <a:prstGeom prst="rect">
            <a:avLst/>
          </a:prstGeom>
          <a:gradFill>
            <a:gsLst>
              <a:gs pos="0">
                <a:srgbClr val="FE4444"/>
              </a:gs>
              <a:gs pos="100000">
                <a:srgbClr val="832B2B"/>
              </a:gs>
            </a:gsLst>
            <a:lin scaled="0"/>
          </a:gradFill>
        </p:spPr>
        <p:txBody>
          <a:bodyPr wrap="square" rtlCol="0">
            <a:spAutoFit/>
          </a:bodyPr>
          <a:p>
            <a:r>
              <a:rPr lang="en-US"/>
              <a:t>fish-redux 6. 数据流向的理解</a:t>
            </a:r>
            <a:endParaRPr lang="en-US"/>
          </a:p>
        </p:txBody>
      </p:sp>
      <p:sp>
        <p:nvSpPr>
          <p:cNvPr id="2" name="文本框 1"/>
          <p:cNvSpPr txBox="1"/>
          <p:nvPr/>
        </p:nvSpPr>
        <p:spPr>
          <a:xfrm>
            <a:off x="749300" y="2067560"/>
            <a:ext cx="8369300" cy="3969385"/>
          </a:xfrm>
          <a:prstGeom prst="rect">
            <a:avLst/>
          </a:prstGeom>
          <a:noFill/>
        </p:spPr>
        <p:txBody>
          <a:bodyPr wrap="square" rtlCol="0" anchor="t">
            <a:spAutoFit/>
          </a:bodyPr>
          <a:p>
            <a:r>
              <a:rPr lang="zh-CN" altLang="en-US"/>
              <a:t>关于数据流向，子组件的state，都是从父页面一层层传递下来的。子组件所有的state来自父页面，如果子组件维护了自己的一些单独的state，（子组件没有initState，子组件自己的单独的state在实现抽象类Cloneable里面声明）这些state 的改变本身就是自己组件才有的跟父组件没有任何关系，但是也要注意这些改变也触发数据连接器里面的set方法（根据子组件的state，设置父页面的state），因此也要额外在这里处理下，而且这里写的情况很容易报错，推荐所有这种state要么也在父页面维护一份同样的值，然后吧值传递给子组件，子组件直接派发父页面修改状态的方法；要么就是 把这个子组件直接做出一种page页面的形式。目前页面之前的通信可以使用GlobalStore，或者eventbus.</a:t>
            </a:r>
            <a:endParaRPr lang="zh-CN" altLang="en-US"/>
          </a:p>
          <a:p>
            <a:endParaRPr lang="zh-CN" altLang="en-US"/>
          </a:p>
          <a:p>
            <a:r>
              <a:rPr lang="zh-CN" altLang="en-US"/>
              <a:t>关于这个的讨论可以看issue</a:t>
            </a:r>
            <a:endParaRPr lang="zh-CN" altLang="en-US"/>
          </a:p>
          <a:p>
            <a:r>
              <a:rPr lang="en-US" altLang="zh-CN"/>
              <a:t>1: https://github.com/alibaba/fish-redux/issues/398</a:t>
            </a:r>
            <a:endParaRPr lang="en-US" altLang="zh-CN"/>
          </a:p>
          <a:p>
            <a:r>
              <a:rPr lang="en-US" altLang="zh-CN"/>
              <a:t>2: https://github.com/alibaba/fish-redux/issues/188</a:t>
            </a:r>
            <a:endParaRPr lang="en-US" altLang="zh-CN"/>
          </a:p>
          <a:p>
            <a:r>
              <a:rPr lang="en-US" altLang="zh-CN"/>
              <a:t>3: https://github.com/alibaba/fish-redux/issues/406</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5301615" cy="368300"/>
          </a:xfrm>
          <a:prstGeom prst="rect">
            <a:avLst/>
          </a:prstGeom>
          <a:gradFill>
            <a:gsLst>
              <a:gs pos="0">
                <a:srgbClr val="FE4444"/>
              </a:gs>
              <a:gs pos="100000">
                <a:srgbClr val="832B2B"/>
              </a:gs>
            </a:gsLst>
            <a:lin scaled="0"/>
          </a:gradFill>
        </p:spPr>
        <p:txBody>
          <a:bodyPr wrap="square" rtlCol="0">
            <a:spAutoFit/>
          </a:bodyPr>
          <a:p>
            <a:r>
              <a:rPr lang="en-US"/>
              <a:t>fish-redux 7. 数据连接器 ConnOp 和 Reselect</a:t>
            </a:r>
            <a:endParaRPr lang="en-US"/>
          </a:p>
        </p:txBody>
      </p:sp>
      <p:sp>
        <p:nvSpPr>
          <p:cNvPr id="2" name="文本框 1"/>
          <p:cNvSpPr txBox="1"/>
          <p:nvPr/>
        </p:nvSpPr>
        <p:spPr>
          <a:xfrm>
            <a:off x="749300" y="1623060"/>
            <a:ext cx="8369300" cy="368300"/>
          </a:xfrm>
          <a:prstGeom prst="rect">
            <a:avLst/>
          </a:prstGeom>
          <a:noFill/>
        </p:spPr>
        <p:txBody>
          <a:bodyPr wrap="square" rtlCol="0" anchor="t">
            <a:spAutoFit/>
          </a:bodyPr>
          <a:p>
            <a:r>
              <a:rPr lang="zh-CN" altLang="en-US"/>
              <a:t>最初的数据连接器使用Reselect</a:t>
            </a:r>
            <a:endParaRPr lang="zh-CN" altLang="en-US"/>
          </a:p>
        </p:txBody>
      </p:sp>
      <p:pic>
        <p:nvPicPr>
          <p:cNvPr id="8" name="图片 7" descr="33"/>
          <p:cNvPicPr>
            <a:picLocks noChangeAspect="1"/>
          </p:cNvPicPr>
          <p:nvPr/>
        </p:nvPicPr>
        <p:blipFill>
          <a:blip r:embed="rId1"/>
          <a:stretch>
            <a:fillRect/>
          </a:stretch>
        </p:blipFill>
        <p:spPr>
          <a:xfrm>
            <a:off x="6400800" y="1433195"/>
            <a:ext cx="5524500" cy="5341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71" name="Rectangle 41"/>
          <p:cNvSpPr>
            <a:spLocks noChangeArrowheads="1"/>
          </p:cNvSpPr>
          <p:nvPr/>
        </p:nvSpPr>
        <p:spPr bwMode="auto">
          <a:xfrm>
            <a:off x="1395602" y="4680114"/>
            <a:ext cx="4895199" cy="193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p>
            <a:pPr defTabSz="1450340">
              <a:lnSpc>
                <a:spcPct val="120000"/>
              </a:lnSpc>
              <a:defRPr/>
            </a:pPr>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分为 StatefulWidget 有状态 widget、StatelessWidget 无状态 widget</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StatelessWidget 是不可变的, 这意味着它们的属性不能改变 - 所有的值都是最终的</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 StatefulWidget 当一个控件是可变的时候，就要使用 StatefulWidget 来构建。StatefulWidget 本身不可变，但它持有的状态 State 是可变的。</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2" name="Rectangle 41"/>
          <p:cNvSpPr>
            <a:spLocks noChangeArrowheads="1"/>
          </p:cNvSpPr>
          <p:nvPr/>
        </p:nvSpPr>
        <p:spPr bwMode="auto">
          <a:xfrm>
            <a:off x="1395602" y="2351650"/>
            <a:ext cx="4895199"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lstStyle/>
          <a:p>
            <a:pPr defTabSz="1450340">
              <a:lnSpc>
                <a:spcPct val="120000"/>
              </a:lnSpc>
              <a:defRPr/>
            </a:pPr>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widget</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不同于 Web 把页面分成了 HTML，CSS，JS， 在 Flutter 中，所有东西都是 widget 具体 widget 类型。</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lvl="0">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元素 widget。 如 button，menu，list</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lvl="0">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样式 widget。如 font，color</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lvl="0">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 widget。 如 padding，margin</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lvl="0">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lvl="0">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所有的 widget 嵌套组合在一起，就构成了一个 flutter app。</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79" name="直接连接符 78"/>
          <p:cNvCxnSpPr/>
          <p:nvPr/>
        </p:nvCxnSpPr>
        <p:spPr>
          <a:xfrm>
            <a:off x="1395730" y="2232025"/>
            <a:ext cx="5234305" cy="15875"/>
          </a:xfrm>
          <a:prstGeom prst="line">
            <a:avLst/>
          </a:prstGeom>
          <a:ln w="6350">
            <a:solidFill>
              <a:srgbClr val="20202E"/>
            </a:solidFill>
            <a:prstDash val="dash"/>
          </a:ln>
        </p:spPr>
        <p:style>
          <a:lnRef idx="1">
            <a:schemeClr val="accent1"/>
          </a:lnRef>
          <a:fillRef idx="0">
            <a:schemeClr val="accent1"/>
          </a:fillRef>
          <a:effectRef idx="0">
            <a:schemeClr val="accent1"/>
          </a:effectRef>
          <a:fontRef idx="minor">
            <a:schemeClr val="tx1"/>
          </a:fontRef>
        </p:style>
      </p:cxnSp>
      <p:grpSp>
        <p:nvGrpSpPr>
          <p:cNvPr id="67" name="组合 15"/>
          <p:cNvGrpSpPr/>
          <p:nvPr/>
        </p:nvGrpSpPr>
        <p:grpSpPr bwMode="auto">
          <a:xfrm>
            <a:off x="-316706" y="114301"/>
            <a:ext cx="2894410" cy="394097"/>
            <a:chOff x="6168776" y="1221671"/>
            <a:chExt cx="4455682" cy="606624"/>
          </a:xfrm>
        </p:grpSpPr>
        <p:sp>
          <p:nvSpPr>
            <p:cNvPr id="68"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9" name="文本框 13"/>
            <p:cNvSpPr txBox="1">
              <a:spLocks noChangeArrowheads="1"/>
            </p:cNvSpPr>
            <p:nvPr/>
          </p:nvSpPr>
          <p:spPr bwMode="auto">
            <a:xfrm>
              <a:off x="6834600" y="1233423"/>
              <a:ext cx="985345"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入门</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3" name="Rectangle 41"/>
          <p:cNvSpPr>
            <a:spLocks noChangeArrowheads="1"/>
          </p:cNvSpPr>
          <p:nvPr/>
        </p:nvSpPr>
        <p:spPr bwMode="auto">
          <a:xfrm>
            <a:off x="1395730" y="700405"/>
            <a:ext cx="5098415" cy="127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a:spAutoFit/>
          </a:bodyPr>
          <a:p>
            <a:pPr defTabSz="1450340">
              <a:lnSpc>
                <a:spcPct val="120000"/>
              </a:lnSpc>
              <a:defRPr/>
            </a:pPr>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入门练习</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https://flutter.cn/docs/get-started/install 按照上述的地址，完成起步的练习，初步了解 flutter 的使用，安装还有入门的过程中没有遇到阻碍，文档的安装和入门还是很亲和的。起步以后需要弄懂下面这二个基本的概念</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100"/>
                                  </p:stCondLst>
                                  <p:childTnLst>
                                    <p:set>
                                      <p:cBhvr>
                                        <p:cTn id="6" dur="1" fill="hold">
                                          <p:stCondLst>
                                            <p:cond delay="0"/>
                                          </p:stCondLst>
                                        </p:cTn>
                                        <p:tgtEl>
                                          <p:spTgt spid="79"/>
                                        </p:tgtEl>
                                        <p:attrNameLst>
                                          <p:attrName>style.visibility</p:attrName>
                                        </p:attrNameLst>
                                      </p:cBhvr>
                                      <p:to>
                                        <p:strVal val="visible"/>
                                      </p:to>
                                    </p:set>
                                    <p:animEffect transition="in" filter="barn(outHorizontal)">
                                      <p:cBhvr>
                                        <p:cTn id="7" dur="500"/>
                                        <p:tgtEl>
                                          <p:spTgt spid="79"/>
                                        </p:tgtEl>
                                      </p:cBhvr>
                                    </p:animEffect>
                                  </p:childTnLst>
                                </p:cTn>
                              </p:par>
                              <p:par>
                                <p:cTn id="8" presetID="2" presetClass="entr" presetSubtype="2" fill="hold" grpId="0" nodeType="withEffect">
                                  <p:stCondLst>
                                    <p:cond delay="2200"/>
                                  </p:stCondLst>
                                  <p:childTnLst>
                                    <p:set>
                                      <p:cBhvr>
                                        <p:cTn id="9" dur="1" fill="hold">
                                          <p:stCondLst>
                                            <p:cond delay="0"/>
                                          </p:stCondLst>
                                        </p:cTn>
                                        <p:tgtEl>
                                          <p:spTgt spid="72"/>
                                        </p:tgtEl>
                                        <p:attrNameLst>
                                          <p:attrName>style.visibility</p:attrName>
                                        </p:attrNameLst>
                                      </p:cBhvr>
                                      <p:to>
                                        <p:strVal val="visible"/>
                                      </p:to>
                                    </p:set>
                                    <p:anim calcmode="lin" valueType="num">
                                      <p:cBhvr additive="base">
                                        <p:cTn id="10" dur="500" fill="hold"/>
                                        <p:tgtEl>
                                          <p:spTgt spid="72"/>
                                        </p:tgtEl>
                                        <p:attrNameLst>
                                          <p:attrName>ppt_x</p:attrName>
                                        </p:attrNameLst>
                                      </p:cBhvr>
                                      <p:tavLst>
                                        <p:tav tm="0">
                                          <p:val>
                                            <p:strVal val="1+#ppt_w/2"/>
                                          </p:val>
                                        </p:tav>
                                        <p:tav tm="100000">
                                          <p:val>
                                            <p:strVal val="#ppt_x"/>
                                          </p:val>
                                        </p:tav>
                                      </p:tavLst>
                                    </p:anim>
                                    <p:anim calcmode="lin" valueType="num">
                                      <p:cBhvr additive="base">
                                        <p:cTn id="11" dur="500" fill="hold"/>
                                        <p:tgtEl>
                                          <p:spTgt spid="7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30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500" fill="hold"/>
                                        <p:tgtEl>
                                          <p:spTgt spid="71"/>
                                        </p:tgtEl>
                                        <p:attrNameLst>
                                          <p:attrName>ppt_x</p:attrName>
                                        </p:attrNameLst>
                                      </p:cBhvr>
                                      <p:tavLst>
                                        <p:tav tm="0">
                                          <p:val>
                                            <p:strVal val="1+#ppt_w/2"/>
                                          </p:val>
                                        </p:tav>
                                        <p:tav tm="100000">
                                          <p:val>
                                            <p:strVal val="#ppt_x"/>
                                          </p:val>
                                        </p:tav>
                                      </p:tavLst>
                                    </p:anim>
                                    <p:anim calcmode="lin" valueType="num">
                                      <p:cBhvr additive="base">
                                        <p:cTn id="15" dur="5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additive="base">
                                        <p:cTn id="18" dur="500" fill="hold"/>
                                        <p:tgtEl>
                                          <p:spTgt spid="67"/>
                                        </p:tgtEl>
                                        <p:attrNameLst>
                                          <p:attrName>ppt_x</p:attrName>
                                        </p:attrNameLst>
                                      </p:cBhvr>
                                      <p:tavLst>
                                        <p:tav tm="0">
                                          <p:val>
                                            <p:strVal val="0-#ppt_w/2"/>
                                          </p:val>
                                        </p:tav>
                                        <p:tav tm="100000">
                                          <p:val>
                                            <p:strVal val="#ppt_x"/>
                                          </p:val>
                                        </p:tav>
                                      </p:tavLst>
                                    </p:anim>
                                    <p:anim calcmode="lin" valueType="num">
                                      <p:cBhvr additive="base">
                                        <p:cTn id="19" dur="500" fill="hold"/>
                                        <p:tgtEl>
                                          <p:spTgt spid="67"/>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22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ldLvl="0" animBg="1"/>
      <p:bldP spid="72" grpId="0" bldLvl="0" animBg="1"/>
      <p:bldP spid="3"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66800" y="639445"/>
            <a:ext cx="8698865" cy="922020"/>
          </a:xfrm>
          <a:prstGeom prst="rect">
            <a:avLst/>
          </a:prstGeom>
          <a:noFill/>
        </p:spPr>
        <p:txBody>
          <a:bodyPr wrap="square" rtlCol="0" anchor="t">
            <a:spAutoFit/>
          </a:bodyPr>
          <a:p>
            <a:r>
              <a:rPr lang="zh-CN" altLang="en-US"/>
              <a:t>文档不全，当使用Reselect5去链接的时候，点击下载的时候虽然打印的state已经更改（courseDetail里面目录列表里面的某个字段标示下载状态），但是视图没有更新，改用ConnOp连接以后测试正常</a:t>
            </a:r>
            <a:endParaRPr lang="zh-CN" altLang="en-US"/>
          </a:p>
        </p:txBody>
      </p:sp>
      <p:pic>
        <p:nvPicPr>
          <p:cNvPr id="3" name="图片 2" descr="34"/>
          <p:cNvPicPr>
            <a:picLocks noChangeAspect="1"/>
          </p:cNvPicPr>
          <p:nvPr/>
        </p:nvPicPr>
        <p:blipFill>
          <a:blip r:embed="rId1"/>
          <a:stretch>
            <a:fillRect/>
          </a:stretch>
        </p:blipFill>
        <p:spPr>
          <a:xfrm>
            <a:off x="1066800" y="1840865"/>
            <a:ext cx="10058400" cy="4977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2990215" cy="368300"/>
          </a:xfrm>
          <a:prstGeom prst="rect">
            <a:avLst/>
          </a:prstGeom>
          <a:gradFill>
            <a:gsLst>
              <a:gs pos="0">
                <a:srgbClr val="FE4444"/>
              </a:gs>
              <a:gs pos="100000">
                <a:srgbClr val="832B2B"/>
              </a:gs>
            </a:gsLst>
            <a:lin scaled="0"/>
          </a:gradFill>
        </p:spPr>
        <p:txBody>
          <a:bodyPr wrap="square" rtlCol="0">
            <a:spAutoFit/>
          </a:bodyPr>
          <a:p>
            <a:r>
              <a:rPr lang="en-US"/>
              <a:t>fish-redux 8. Action冲突</a:t>
            </a:r>
            <a:endParaRPr lang="en-US"/>
          </a:p>
        </p:txBody>
      </p:sp>
      <p:sp>
        <p:nvSpPr>
          <p:cNvPr id="2" name="文本框 1"/>
          <p:cNvSpPr txBox="1"/>
          <p:nvPr/>
        </p:nvSpPr>
        <p:spPr>
          <a:xfrm>
            <a:off x="825500" y="2461260"/>
            <a:ext cx="8369300" cy="368300"/>
          </a:xfrm>
          <a:prstGeom prst="rect">
            <a:avLst/>
          </a:prstGeom>
          <a:noFill/>
        </p:spPr>
        <p:txBody>
          <a:bodyPr wrap="square" rtlCol="0" anchor="t">
            <a:spAutoFit/>
          </a:bodyPr>
          <a:p>
            <a:r>
              <a:rPr lang="zh-CN" altLang="en-US"/>
              <a:t>import 'package:flutter/material.dart' hide Action;</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4589780" cy="368300"/>
          </a:xfrm>
          <a:prstGeom prst="rect">
            <a:avLst/>
          </a:prstGeom>
          <a:gradFill>
            <a:gsLst>
              <a:gs pos="0">
                <a:srgbClr val="FE4444"/>
              </a:gs>
              <a:gs pos="100000">
                <a:srgbClr val="832B2B"/>
              </a:gs>
            </a:gsLst>
            <a:lin scaled="0"/>
          </a:gradFill>
        </p:spPr>
        <p:txBody>
          <a:bodyPr wrap="square" rtlCol="0">
            <a:spAutoFit/>
          </a:bodyPr>
          <a:p>
            <a:r>
              <a:rPr lang="en-US"/>
              <a:t>fish-redux 9. 路由和fluro结合,页面生成</a:t>
            </a:r>
            <a:endParaRPr lang="en-US"/>
          </a:p>
        </p:txBody>
      </p:sp>
      <p:sp>
        <p:nvSpPr>
          <p:cNvPr id="2" name="文本框 1"/>
          <p:cNvSpPr txBox="1"/>
          <p:nvPr/>
        </p:nvSpPr>
        <p:spPr>
          <a:xfrm>
            <a:off x="825500" y="1477010"/>
            <a:ext cx="8369300" cy="368300"/>
          </a:xfrm>
          <a:prstGeom prst="rect">
            <a:avLst/>
          </a:prstGeom>
          <a:noFill/>
        </p:spPr>
        <p:txBody>
          <a:bodyPr wrap="square" rtlCol="0" anchor="t">
            <a:spAutoFit/>
          </a:bodyPr>
          <a:p>
            <a:r>
              <a:rPr lang="zh-CN" altLang="en-US">
                <a:sym typeface="+mn-ea"/>
              </a:rPr>
              <a:t>fish-redux提供了自己的routes生成方式，也可以通过以下的方式去生成页面</a:t>
            </a:r>
            <a:endParaRPr lang="zh-CN" altLang="en-US"/>
          </a:p>
        </p:txBody>
      </p:sp>
      <p:pic>
        <p:nvPicPr>
          <p:cNvPr id="8" name="图片 7" descr="35"/>
          <p:cNvPicPr>
            <a:picLocks noChangeAspect="1"/>
          </p:cNvPicPr>
          <p:nvPr/>
        </p:nvPicPr>
        <p:blipFill>
          <a:blip r:embed="rId1"/>
          <a:stretch>
            <a:fillRect/>
          </a:stretch>
        </p:blipFill>
        <p:spPr>
          <a:xfrm>
            <a:off x="902970" y="2004060"/>
            <a:ext cx="4775200" cy="4636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6" name="文本框 5"/>
          <p:cNvSpPr txBox="1"/>
          <p:nvPr/>
        </p:nvSpPr>
        <p:spPr>
          <a:xfrm>
            <a:off x="825500" y="949325"/>
            <a:ext cx="4184015" cy="368300"/>
          </a:xfrm>
          <a:prstGeom prst="rect">
            <a:avLst/>
          </a:prstGeom>
          <a:gradFill>
            <a:gsLst>
              <a:gs pos="0">
                <a:srgbClr val="FE4444"/>
              </a:gs>
              <a:gs pos="100000">
                <a:srgbClr val="832B2B"/>
              </a:gs>
            </a:gsLst>
            <a:lin scaled="0"/>
          </a:gradFill>
        </p:spPr>
        <p:txBody>
          <a:bodyPr wrap="square" rtlCol="0">
            <a:spAutoFit/>
          </a:bodyPr>
          <a:p>
            <a:r>
              <a:rPr lang="en-US"/>
              <a:t>fish-redux 10. 抽象类Cloneable</a:t>
            </a:r>
            <a:endParaRPr lang="en-US"/>
          </a:p>
        </p:txBody>
      </p:sp>
      <p:sp>
        <p:nvSpPr>
          <p:cNvPr id="2" name="文本框 1"/>
          <p:cNvSpPr txBox="1"/>
          <p:nvPr/>
        </p:nvSpPr>
        <p:spPr>
          <a:xfrm>
            <a:off x="825500" y="2461260"/>
            <a:ext cx="7633335" cy="645160"/>
          </a:xfrm>
          <a:prstGeom prst="rect">
            <a:avLst/>
          </a:prstGeom>
          <a:noFill/>
        </p:spPr>
        <p:txBody>
          <a:bodyPr wrap="square" rtlCol="0" anchor="t">
            <a:spAutoFit/>
          </a:bodyPr>
          <a:p>
            <a:r>
              <a:rPr lang="zh-CN" altLang="en-US"/>
              <a:t>抽象类Cloneable 调用的时候重写clone方法的时候记住不要漏了自己需要的字段，后续的reducer都是先clone再返回的</a:t>
            </a:r>
            <a:endParaRPr lang="zh-CN" altLang="en-US"/>
          </a:p>
        </p:txBody>
      </p:sp>
      <p:sp>
        <p:nvSpPr>
          <p:cNvPr id="7" name="文本框 6"/>
          <p:cNvSpPr txBox="1"/>
          <p:nvPr/>
        </p:nvSpPr>
        <p:spPr>
          <a:xfrm>
            <a:off x="825500" y="4251960"/>
            <a:ext cx="9562465" cy="368300"/>
          </a:xfrm>
          <a:prstGeom prst="rect">
            <a:avLst/>
          </a:prstGeom>
          <a:noFill/>
        </p:spPr>
        <p:txBody>
          <a:bodyPr wrap="square" rtlCol="0" anchor="t">
            <a:spAutoFit/>
          </a:bodyPr>
          <a:p>
            <a:r>
              <a:rPr lang="zh-CN" altLang="en-US"/>
              <a:t> 咸鱼开源了Flutter in action，https://developer.aliyun.com/article/720790 支持了热更新</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调试</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2" name="文本框 1"/>
          <p:cNvSpPr txBox="1"/>
          <p:nvPr/>
        </p:nvSpPr>
        <p:spPr>
          <a:xfrm>
            <a:off x="864235" y="1582420"/>
            <a:ext cx="8977630" cy="1476375"/>
          </a:xfrm>
          <a:prstGeom prst="rect">
            <a:avLst/>
          </a:prstGeom>
          <a:noFill/>
        </p:spPr>
        <p:txBody>
          <a:bodyPr wrap="square" rtlCol="0" anchor="t">
            <a:spAutoFit/>
          </a:bodyPr>
          <a:p>
            <a:r>
              <a:rPr lang="zh-CN" altLang="en-US"/>
              <a:t>目前我用的比较多的还是简单的print打印输出， 还有debugger()声明断点 https://flutterchina.club/debugging/</a:t>
            </a:r>
            <a:endParaRPr lang="zh-CN" altLang="en-US"/>
          </a:p>
          <a:p>
            <a:endParaRPr lang="zh-CN" altLang="en-US"/>
          </a:p>
          <a:p>
            <a:r>
              <a:rPr lang="zh-CN" altLang="en-US"/>
              <a:t>目前类似于前端f12的元素审查，调试布局页面的 https://flutterchina.club/inspector/ vsocde好像还不支持</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15"/>
          <p:cNvGrpSpPr/>
          <p:nvPr/>
        </p:nvGrpSpPr>
        <p:grpSpPr bwMode="auto">
          <a:xfrm>
            <a:off x="-316706" y="114301"/>
            <a:ext cx="3039745" cy="394097"/>
            <a:chOff x="6168776" y="1221671"/>
            <a:chExt cx="4679412" cy="606624"/>
          </a:xfrm>
        </p:grpSpPr>
        <p:sp>
          <p:nvSpPr>
            <p:cNvPr id="4"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文本框 13"/>
            <p:cNvSpPr txBox="1">
              <a:spLocks noChangeArrowheads="1"/>
            </p:cNvSpPr>
            <p:nvPr/>
          </p:nvSpPr>
          <p:spPr bwMode="auto">
            <a:xfrm>
              <a:off x="6544146" y="1233400"/>
              <a:ext cx="430404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algn="l"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服务通信</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2" name="文本框 1"/>
          <p:cNvSpPr txBox="1"/>
          <p:nvPr/>
        </p:nvSpPr>
        <p:spPr>
          <a:xfrm>
            <a:off x="1054100" y="2171700"/>
            <a:ext cx="8622030" cy="2030095"/>
          </a:xfrm>
          <a:prstGeom prst="rect">
            <a:avLst/>
          </a:prstGeom>
          <a:noFill/>
        </p:spPr>
        <p:txBody>
          <a:bodyPr wrap="square" rtlCol="0" anchor="t">
            <a:spAutoFit/>
          </a:bodyPr>
          <a:p>
            <a:r>
              <a:rPr lang="zh-CN" altLang="en-US"/>
              <a:t>flutter 是 用 Platform channel 的形式去调用系统服务</a:t>
            </a:r>
            <a:endParaRPr lang="zh-CN" altLang="en-US"/>
          </a:p>
          <a:p>
            <a:endParaRPr lang="zh-CN" altLang="en-US"/>
          </a:p>
          <a:p>
            <a:r>
              <a:rPr lang="zh-CN" altLang="en-US"/>
              <a:t>https://flutterchina.club/platform-channels/</a:t>
            </a:r>
            <a:endParaRPr lang="zh-CN" altLang="en-US"/>
          </a:p>
          <a:p>
            <a:endParaRPr lang="zh-CN" altLang="en-US"/>
          </a:p>
          <a:p>
            <a:r>
              <a:rPr lang="zh-CN" altLang="en-US"/>
              <a:t>对于一些需要原生了解的一些东西前端就无能为力了，可以从第三方库里面找，还有flutter也提供了一些系统的基础插件服务。但如果遇到问题，除了找issue 就只能让原生开发帮忙查找了。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TextBox 1"/>
          <p:cNvSpPr txBox="1">
            <a:spLocks noChangeArrowheads="1"/>
          </p:cNvSpPr>
          <p:nvPr>
            <p:custDataLst>
              <p:tags r:id="rId2"/>
            </p:custDataLst>
          </p:nvPr>
        </p:nvSpPr>
        <p:spPr bwMode="auto">
          <a:xfrm>
            <a:off x="3454338" y="1048002"/>
            <a:ext cx="5038559" cy="252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lnSpc>
                <a:spcPct val="150000"/>
              </a:lnSpc>
              <a:defRPr/>
            </a:pPr>
            <a:r>
              <a:rPr lang="en-US" altLang="zh-CN" sz="11500" b="1" dirty="0">
                <a:blipFill>
                  <a:blip r:embed="rId3"/>
                  <a:stretch>
                    <a:fillRect/>
                  </a:stretch>
                </a:blip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THANKS</a:t>
            </a:r>
            <a:endParaRPr lang="en-US" altLang="zh-CN" sz="11500" b="1" dirty="0">
              <a:blipFill>
                <a:blip r:embed="rId3"/>
                <a:stretch>
                  <a:fillRect/>
                </a:stretch>
              </a:blip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6" name="TextBox 8"/>
          <p:cNvSpPr txBox="1">
            <a:spLocks noChangeArrowheads="1"/>
          </p:cNvSpPr>
          <p:nvPr>
            <p:custDataLst>
              <p:tags r:id="rId4"/>
            </p:custDataLst>
          </p:nvPr>
        </p:nvSpPr>
        <p:spPr bwMode="auto">
          <a:xfrm>
            <a:off x="4152138" y="3246079"/>
            <a:ext cx="34873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charset="-122"/>
              </a:defRPr>
            </a:lvl1pPr>
            <a:lvl2pPr marL="742950" indent="-285750">
              <a:defRPr sz="2400">
                <a:solidFill>
                  <a:schemeClr val="tx1"/>
                </a:solidFill>
                <a:latin typeface="Calibri" pitchFamily="34" charset="0"/>
                <a:ea typeface="宋体" charset="-122"/>
              </a:defRPr>
            </a:lvl2pPr>
            <a:lvl3pPr>
              <a:defRPr sz="2000">
                <a:solidFill>
                  <a:schemeClr val="tx1"/>
                </a:solidFill>
                <a:latin typeface="Calibri" pitchFamily="34" charset="0"/>
                <a:ea typeface="宋体" charset="-122"/>
              </a:defRPr>
            </a:lvl3pPr>
            <a:lvl4pPr>
              <a:defRPr>
                <a:solidFill>
                  <a:schemeClr val="tx1"/>
                </a:solidFill>
                <a:latin typeface="Calibri" pitchFamily="34" charset="0"/>
                <a:ea typeface="宋体" charset="-122"/>
              </a:defRPr>
            </a:lvl4pPr>
            <a:lvl5pPr>
              <a:defRPr>
                <a:solidFill>
                  <a:schemeClr val="tx1"/>
                </a:solidFill>
                <a:latin typeface="Calibri" pitchFamily="34" charset="0"/>
                <a:ea typeface="宋体" charset="-122"/>
              </a:defRPr>
            </a:lvl5pPr>
            <a:lvl6pPr eaLnBrk="0" fontAlgn="base" hangingPunct="0">
              <a:spcAft>
                <a:spcPct val="0"/>
              </a:spcAft>
              <a:buFont typeface="Arial" panose="020B0604020202090204" pitchFamily="34" charset="0"/>
              <a:defRPr>
                <a:solidFill>
                  <a:schemeClr val="tx1"/>
                </a:solidFill>
                <a:latin typeface="Calibri" pitchFamily="34" charset="0"/>
                <a:ea typeface="宋体" charset="-122"/>
              </a:defRPr>
            </a:lvl6pPr>
            <a:lvl7pPr eaLnBrk="0" fontAlgn="base" hangingPunct="0">
              <a:spcAft>
                <a:spcPct val="0"/>
              </a:spcAft>
              <a:buFont typeface="Arial" panose="020B0604020202090204" pitchFamily="34" charset="0"/>
              <a:defRPr>
                <a:solidFill>
                  <a:schemeClr val="tx1"/>
                </a:solidFill>
                <a:latin typeface="Calibri" pitchFamily="34" charset="0"/>
                <a:ea typeface="宋体" charset="-122"/>
              </a:defRPr>
            </a:lvl7pPr>
            <a:lvl8pPr eaLnBrk="0" fontAlgn="base" hangingPunct="0">
              <a:spcAft>
                <a:spcPct val="0"/>
              </a:spcAft>
              <a:buFont typeface="Arial" panose="020B0604020202090204" pitchFamily="34" charset="0"/>
              <a:defRPr>
                <a:solidFill>
                  <a:schemeClr val="tx1"/>
                </a:solidFill>
                <a:latin typeface="Calibri" pitchFamily="34" charset="0"/>
                <a:ea typeface="宋体" charset="-122"/>
              </a:defRPr>
            </a:lvl8pPr>
            <a:lvl9pPr eaLnBrk="0" fontAlgn="base" hangingPunct="0">
              <a:spcAft>
                <a:spcPct val="0"/>
              </a:spcAft>
              <a:buFont typeface="Arial" panose="020B0604020202090204" pitchFamily="34" charset="0"/>
              <a:defRPr>
                <a:solidFill>
                  <a:schemeClr val="tx1"/>
                </a:solidFill>
                <a:latin typeface="Calibri" pitchFamily="34" charset="0"/>
                <a:ea typeface="宋体" charset="-122"/>
              </a:defRPr>
            </a:lvl9pPr>
          </a:lstStyle>
          <a:p>
            <a:pPr algn="dist">
              <a:defRPr/>
            </a:pPr>
            <a:r>
              <a:rPr lang="zh-CN" altLang="en-US" sz="6000" b="1"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谢谢聆听</a:t>
            </a:r>
            <a:endParaRPr lang="zh-CN" altLang="en-US" sz="6000" b="1" dirty="0">
              <a:solidFill>
                <a:srgbClr val="5F7797"/>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pic>
        <p:nvPicPr>
          <p:cNvPr id="12" name="图片 11"/>
          <p:cNvPicPr>
            <a:picLocks noChangeAspect="1"/>
          </p:cNvPicPr>
          <p:nvPr/>
        </p:nvPicPr>
        <p:blipFill>
          <a:blip r:embed="rId5">
            <a:duotone>
              <a:prstClr val="black"/>
              <a:schemeClr val="accent5">
                <a:tint val="45000"/>
                <a:satMod val="400000"/>
              </a:schemeClr>
            </a:duotone>
          </a:blip>
          <a:stretch>
            <a:fillRect/>
          </a:stretch>
        </p:blipFill>
        <p:spPr>
          <a:xfrm>
            <a:off x="1076499" y="4344211"/>
            <a:ext cx="280440" cy="262151"/>
          </a:xfrm>
          <a:prstGeom prst="rect">
            <a:avLst/>
          </a:prstGeom>
        </p:spPr>
      </p:pic>
      <p:pic>
        <p:nvPicPr>
          <p:cNvPr id="13" name="图片 12"/>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1394846" y="4344211"/>
            <a:ext cx="280440" cy="262150"/>
          </a:xfrm>
          <a:prstGeom prst="rect">
            <a:avLst/>
          </a:prstGeom>
        </p:spPr>
      </p:pic>
      <p:pic>
        <p:nvPicPr>
          <p:cNvPr id="14" name="图片 13"/>
          <p:cNvPicPr>
            <a:picLocks noChangeAspect="1"/>
          </p:cNvPicPr>
          <p:nvPr/>
        </p:nvPicPr>
        <p:blipFill>
          <a:blip r:embed="rId5">
            <a:duotone>
              <a:prstClr val="black"/>
              <a:schemeClr val="accent5">
                <a:tint val="45000"/>
                <a:satMod val="400000"/>
              </a:schemeClr>
            </a:duotone>
          </a:blip>
          <a:stretch>
            <a:fillRect/>
          </a:stretch>
        </p:blipFill>
        <p:spPr>
          <a:xfrm>
            <a:off x="1713193" y="4344211"/>
            <a:ext cx="280440" cy="262150"/>
          </a:xfrm>
          <a:prstGeom prst="rect">
            <a:avLst/>
          </a:prstGeom>
        </p:spPr>
      </p:pic>
      <p:pic>
        <p:nvPicPr>
          <p:cNvPr id="15" name="图片 14"/>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2031540" y="4344211"/>
            <a:ext cx="280440" cy="262151"/>
          </a:xfrm>
          <a:prstGeom prst="rect">
            <a:avLst/>
          </a:prstGeom>
        </p:spPr>
      </p:pic>
      <p:pic>
        <p:nvPicPr>
          <p:cNvPr id="16" name="图片 15"/>
          <p:cNvPicPr>
            <a:picLocks noChangeAspect="1"/>
          </p:cNvPicPr>
          <p:nvPr/>
        </p:nvPicPr>
        <p:blipFill>
          <a:blip r:embed="rId5">
            <a:duotone>
              <a:prstClr val="black"/>
              <a:schemeClr val="accent5">
                <a:tint val="45000"/>
                <a:satMod val="400000"/>
              </a:schemeClr>
            </a:duotone>
          </a:blip>
          <a:stretch>
            <a:fillRect/>
          </a:stretch>
        </p:blipFill>
        <p:spPr>
          <a:xfrm>
            <a:off x="2349887" y="4344211"/>
            <a:ext cx="280440" cy="262150"/>
          </a:xfrm>
          <a:prstGeom prst="rect">
            <a:avLst/>
          </a:prstGeom>
        </p:spPr>
      </p:pic>
      <p:pic>
        <p:nvPicPr>
          <p:cNvPr id="17" name="图片 16"/>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2668234" y="4344211"/>
            <a:ext cx="280440" cy="262150"/>
          </a:xfrm>
          <a:prstGeom prst="rect">
            <a:avLst/>
          </a:prstGeom>
        </p:spPr>
      </p:pic>
      <p:pic>
        <p:nvPicPr>
          <p:cNvPr id="18" name="图片 17"/>
          <p:cNvPicPr>
            <a:picLocks noChangeAspect="1"/>
          </p:cNvPicPr>
          <p:nvPr/>
        </p:nvPicPr>
        <p:blipFill>
          <a:blip r:embed="rId5">
            <a:duotone>
              <a:prstClr val="black"/>
              <a:schemeClr val="accent5">
                <a:tint val="45000"/>
                <a:satMod val="400000"/>
              </a:schemeClr>
            </a:duotone>
          </a:blip>
          <a:stretch>
            <a:fillRect/>
          </a:stretch>
        </p:blipFill>
        <p:spPr>
          <a:xfrm>
            <a:off x="2986581" y="4344211"/>
            <a:ext cx="280440" cy="262151"/>
          </a:xfrm>
          <a:prstGeom prst="rect">
            <a:avLst/>
          </a:prstGeom>
        </p:spPr>
      </p:pic>
      <p:pic>
        <p:nvPicPr>
          <p:cNvPr id="19" name="图片 18"/>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3304928" y="4344211"/>
            <a:ext cx="280440" cy="262150"/>
          </a:xfrm>
          <a:prstGeom prst="rect">
            <a:avLst/>
          </a:prstGeom>
        </p:spPr>
      </p:pic>
      <p:pic>
        <p:nvPicPr>
          <p:cNvPr id="20" name="图片 19"/>
          <p:cNvPicPr>
            <a:picLocks noChangeAspect="1"/>
          </p:cNvPicPr>
          <p:nvPr/>
        </p:nvPicPr>
        <p:blipFill>
          <a:blip r:embed="rId5">
            <a:duotone>
              <a:prstClr val="black"/>
              <a:schemeClr val="accent5">
                <a:tint val="45000"/>
                <a:satMod val="400000"/>
              </a:schemeClr>
            </a:duotone>
          </a:blip>
          <a:stretch>
            <a:fillRect/>
          </a:stretch>
        </p:blipFill>
        <p:spPr>
          <a:xfrm>
            <a:off x="3623275" y="4344211"/>
            <a:ext cx="280440" cy="262150"/>
          </a:xfrm>
          <a:prstGeom prst="rect">
            <a:avLst/>
          </a:prstGeom>
        </p:spPr>
      </p:pic>
      <p:pic>
        <p:nvPicPr>
          <p:cNvPr id="21" name="图片 20"/>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3941622" y="4344211"/>
            <a:ext cx="280440" cy="262151"/>
          </a:xfrm>
          <a:prstGeom prst="rect">
            <a:avLst/>
          </a:prstGeom>
        </p:spPr>
      </p:pic>
      <p:pic>
        <p:nvPicPr>
          <p:cNvPr id="22" name="图片 21"/>
          <p:cNvPicPr>
            <a:picLocks noChangeAspect="1"/>
          </p:cNvPicPr>
          <p:nvPr/>
        </p:nvPicPr>
        <p:blipFill>
          <a:blip r:embed="rId5">
            <a:duotone>
              <a:prstClr val="black"/>
              <a:schemeClr val="accent5">
                <a:tint val="45000"/>
                <a:satMod val="400000"/>
              </a:schemeClr>
            </a:duotone>
          </a:blip>
          <a:stretch>
            <a:fillRect/>
          </a:stretch>
        </p:blipFill>
        <p:spPr>
          <a:xfrm>
            <a:off x="4259969" y="4344211"/>
            <a:ext cx="280440" cy="262150"/>
          </a:xfrm>
          <a:prstGeom prst="rect">
            <a:avLst/>
          </a:prstGeom>
        </p:spPr>
      </p:pic>
      <p:pic>
        <p:nvPicPr>
          <p:cNvPr id="23" name="图片 22"/>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4578316" y="4344211"/>
            <a:ext cx="280440" cy="262150"/>
          </a:xfrm>
          <a:prstGeom prst="rect">
            <a:avLst/>
          </a:prstGeom>
        </p:spPr>
      </p:pic>
      <p:pic>
        <p:nvPicPr>
          <p:cNvPr id="24" name="图片 23"/>
          <p:cNvPicPr>
            <a:picLocks noChangeAspect="1"/>
          </p:cNvPicPr>
          <p:nvPr/>
        </p:nvPicPr>
        <p:blipFill>
          <a:blip r:embed="rId5">
            <a:duotone>
              <a:prstClr val="black"/>
              <a:schemeClr val="accent5">
                <a:tint val="45000"/>
                <a:satMod val="400000"/>
              </a:schemeClr>
            </a:duotone>
          </a:blip>
          <a:stretch>
            <a:fillRect/>
          </a:stretch>
        </p:blipFill>
        <p:spPr>
          <a:xfrm>
            <a:off x="4896663" y="4344211"/>
            <a:ext cx="280440" cy="262151"/>
          </a:xfrm>
          <a:prstGeom prst="rect">
            <a:avLst/>
          </a:prstGeom>
        </p:spPr>
      </p:pic>
      <p:pic>
        <p:nvPicPr>
          <p:cNvPr id="25" name="图片 24"/>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5215010" y="4344211"/>
            <a:ext cx="280440" cy="262150"/>
          </a:xfrm>
          <a:prstGeom prst="rect">
            <a:avLst/>
          </a:prstGeom>
        </p:spPr>
      </p:pic>
      <p:pic>
        <p:nvPicPr>
          <p:cNvPr id="26" name="图片 25"/>
          <p:cNvPicPr>
            <a:picLocks noChangeAspect="1"/>
          </p:cNvPicPr>
          <p:nvPr/>
        </p:nvPicPr>
        <p:blipFill>
          <a:blip r:embed="rId5">
            <a:duotone>
              <a:prstClr val="black"/>
              <a:schemeClr val="accent5">
                <a:tint val="45000"/>
                <a:satMod val="400000"/>
              </a:schemeClr>
            </a:duotone>
          </a:blip>
          <a:stretch>
            <a:fillRect/>
          </a:stretch>
        </p:blipFill>
        <p:spPr>
          <a:xfrm>
            <a:off x="5533357" y="4344211"/>
            <a:ext cx="280440" cy="262150"/>
          </a:xfrm>
          <a:prstGeom prst="rect">
            <a:avLst/>
          </a:prstGeom>
        </p:spPr>
      </p:pic>
      <p:pic>
        <p:nvPicPr>
          <p:cNvPr id="27" name="图片 26"/>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5851704" y="4344211"/>
            <a:ext cx="280440" cy="262151"/>
          </a:xfrm>
          <a:prstGeom prst="rect">
            <a:avLst/>
          </a:prstGeom>
        </p:spPr>
      </p:pic>
      <p:pic>
        <p:nvPicPr>
          <p:cNvPr id="28" name="图片 27"/>
          <p:cNvPicPr>
            <a:picLocks noChangeAspect="1"/>
          </p:cNvPicPr>
          <p:nvPr/>
        </p:nvPicPr>
        <p:blipFill>
          <a:blip r:embed="rId5">
            <a:duotone>
              <a:prstClr val="black"/>
              <a:schemeClr val="accent5">
                <a:tint val="45000"/>
                <a:satMod val="400000"/>
              </a:schemeClr>
            </a:duotone>
          </a:blip>
          <a:stretch>
            <a:fillRect/>
          </a:stretch>
        </p:blipFill>
        <p:spPr>
          <a:xfrm>
            <a:off x="6170051" y="4344211"/>
            <a:ext cx="280440" cy="262150"/>
          </a:xfrm>
          <a:prstGeom prst="rect">
            <a:avLst/>
          </a:prstGeom>
        </p:spPr>
      </p:pic>
      <p:pic>
        <p:nvPicPr>
          <p:cNvPr id="29" name="图片 28"/>
          <p:cNvPicPr>
            <a:picLocks noChangeAspect="1"/>
          </p:cNvPicPr>
          <p:nvPr/>
        </p:nvPicPr>
        <p:blipFill>
          <a:blip r:embed="rId5">
            <a:duotone>
              <a:prstClr val="black"/>
              <a:schemeClr val="accent5">
                <a:tint val="45000"/>
                <a:satMod val="400000"/>
              </a:schemeClr>
            </a:duotone>
          </a:blip>
          <a:stretch>
            <a:fillRect/>
          </a:stretch>
        </p:blipFill>
        <p:spPr>
          <a:xfrm>
            <a:off x="6806745" y="4344211"/>
            <a:ext cx="280440" cy="262150"/>
          </a:xfrm>
          <a:prstGeom prst="rect">
            <a:avLst/>
          </a:prstGeom>
        </p:spPr>
      </p:pic>
      <p:pic>
        <p:nvPicPr>
          <p:cNvPr id="30" name="图片 29"/>
          <p:cNvPicPr>
            <a:picLocks noChangeAspect="1"/>
          </p:cNvPicPr>
          <p:nvPr/>
        </p:nvPicPr>
        <p:blipFill>
          <a:blip r:embed="rId5">
            <a:duotone>
              <a:prstClr val="black"/>
              <a:schemeClr val="accent5">
                <a:tint val="45000"/>
                <a:satMod val="400000"/>
              </a:schemeClr>
            </a:duotone>
          </a:blip>
          <a:stretch>
            <a:fillRect/>
          </a:stretch>
        </p:blipFill>
        <p:spPr>
          <a:xfrm>
            <a:off x="7443439" y="4344211"/>
            <a:ext cx="280440" cy="262151"/>
          </a:xfrm>
          <a:prstGeom prst="rect">
            <a:avLst/>
          </a:prstGeom>
        </p:spPr>
      </p:pic>
      <p:pic>
        <p:nvPicPr>
          <p:cNvPr id="31" name="图片 30"/>
          <p:cNvPicPr>
            <a:picLocks noChangeAspect="1"/>
          </p:cNvPicPr>
          <p:nvPr/>
        </p:nvPicPr>
        <p:blipFill>
          <a:blip r:embed="rId5">
            <a:duotone>
              <a:prstClr val="black"/>
              <a:schemeClr val="accent5">
                <a:tint val="45000"/>
                <a:satMod val="400000"/>
              </a:schemeClr>
            </a:duotone>
          </a:blip>
          <a:stretch>
            <a:fillRect/>
          </a:stretch>
        </p:blipFill>
        <p:spPr>
          <a:xfrm>
            <a:off x="8080133" y="4344211"/>
            <a:ext cx="280440" cy="262150"/>
          </a:xfrm>
          <a:prstGeom prst="rect">
            <a:avLst/>
          </a:prstGeom>
        </p:spPr>
      </p:pic>
      <p:pic>
        <p:nvPicPr>
          <p:cNvPr id="32" name="图片 31"/>
          <p:cNvPicPr>
            <a:picLocks noChangeAspect="1"/>
          </p:cNvPicPr>
          <p:nvPr/>
        </p:nvPicPr>
        <p:blipFill>
          <a:blip r:embed="rId5">
            <a:duotone>
              <a:prstClr val="black"/>
              <a:schemeClr val="accent5">
                <a:tint val="45000"/>
                <a:satMod val="400000"/>
              </a:schemeClr>
            </a:duotone>
          </a:blip>
          <a:stretch>
            <a:fillRect/>
          </a:stretch>
        </p:blipFill>
        <p:spPr>
          <a:xfrm>
            <a:off x="8716827" y="4344211"/>
            <a:ext cx="280440" cy="262150"/>
          </a:xfrm>
          <a:prstGeom prst="rect">
            <a:avLst/>
          </a:prstGeom>
        </p:spPr>
      </p:pic>
      <p:pic>
        <p:nvPicPr>
          <p:cNvPr id="33" name="图片 32"/>
          <p:cNvPicPr>
            <a:picLocks noChangeAspect="1"/>
          </p:cNvPicPr>
          <p:nvPr/>
        </p:nvPicPr>
        <p:blipFill>
          <a:blip r:embed="rId5">
            <a:duotone>
              <a:prstClr val="black"/>
              <a:schemeClr val="accent5">
                <a:tint val="45000"/>
                <a:satMod val="400000"/>
              </a:schemeClr>
            </a:duotone>
          </a:blip>
          <a:stretch>
            <a:fillRect/>
          </a:stretch>
        </p:blipFill>
        <p:spPr>
          <a:xfrm>
            <a:off x="9353521" y="4344211"/>
            <a:ext cx="280440" cy="262151"/>
          </a:xfrm>
          <a:prstGeom prst="rect">
            <a:avLst/>
          </a:prstGeom>
        </p:spPr>
      </p:pic>
      <p:pic>
        <p:nvPicPr>
          <p:cNvPr id="40" name="图片 39"/>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6488398" y="4344211"/>
            <a:ext cx="280440" cy="262150"/>
          </a:xfrm>
          <a:prstGeom prst="rect">
            <a:avLst/>
          </a:prstGeom>
        </p:spPr>
      </p:pic>
      <p:pic>
        <p:nvPicPr>
          <p:cNvPr id="41" name="图片 40"/>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7125092" y="4344211"/>
            <a:ext cx="280440" cy="262150"/>
          </a:xfrm>
          <a:prstGeom prst="rect">
            <a:avLst/>
          </a:prstGeom>
        </p:spPr>
      </p:pic>
      <p:pic>
        <p:nvPicPr>
          <p:cNvPr id="42" name="图片 41"/>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7761786" y="4344211"/>
            <a:ext cx="280440" cy="262151"/>
          </a:xfrm>
          <a:prstGeom prst="rect">
            <a:avLst/>
          </a:prstGeom>
        </p:spPr>
      </p:pic>
      <p:pic>
        <p:nvPicPr>
          <p:cNvPr id="43" name="图片 42"/>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8398480" y="4344211"/>
            <a:ext cx="280440" cy="262150"/>
          </a:xfrm>
          <a:prstGeom prst="rect">
            <a:avLst/>
          </a:prstGeom>
        </p:spPr>
      </p:pic>
      <p:pic>
        <p:nvPicPr>
          <p:cNvPr id="44" name="图片 43"/>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9035174" y="4344211"/>
            <a:ext cx="280440" cy="262150"/>
          </a:xfrm>
          <a:prstGeom prst="rect">
            <a:avLst/>
          </a:prstGeom>
        </p:spPr>
      </p:pic>
      <p:pic>
        <p:nvPicPr>
          <p:cNvPr id="45" name="图片 44"/>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9671868" y="4344211"/>
            <a:ext cx="280440" cy="262151"/>
          </a:xfrm>
          <a:prstGeom prst="rect">
            <a:avLst/>
          </a:prstGeom>
        </p:spPr>
      </p:pic>
      <p:pic>
        <p:nvPicPr>
          <p:cNvPr id="46" name="图片 45"/>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artisticPencilSketch/>
                    </a14:imgEffect>
                  </a14:imgLayer>
                </a14:imgProps>
              </a:ext>
            </a:extLst>
          </a:blip>
          <a:stretch>
            <a:fillRect/>
          </a:stretch>
        </p:blipFill>
        <p:spPr>
          <a:xfrm>
            <a:off x="10308562" y="4344211"/>
            <a:ext cx="280440" cy="262151"/>
          </a:xfrm>
          <a:prstGeom prst="rect">
            <a:avLst/>
          </a:prstGeom>
        </p:spPr>
      </p:pic>
      <p:pic>
        <p:nvPicPr>
          <p:cNvPr id="47" name="图片 46"/>
          <p:cNvPicPr>
            <a:picLocks noChangeAspect="1"/>
          </p:cNvPicPr>
          <p:nvPr/>
        </p:nvPicPr>
        <p:blipFill>
          <a:blip r:embed="rId5">
            <a:duotone>
              <a:prstClr val="black"/>
              <a:schemeClr val="accent5">
                <a:tint val="45000"/>
                <a:satMod val="400000"/>
              </a:schemeClr>
            </a:duotone>
          </a:blip>
          <a:stretch>
            <a:fillRect/>
          </a:stretch>
        </p:blipFill>
        <p:spPr>
          <a:xfrm>
            <a:off x="9990215" y="4344211"/>
            <a:ext cx="280440" cy="262150"/>
          </a:xfrm>
          <a:prstGeom prst="rect">
            <a:avLst/>
          </a:prstGeom>
        </p:spPr>
      </p:pic>
      <p:pic>
        <p:nvPicPr>
          <p:cNvPr id="48" name="图片 47"/>
          <p:cNvPicPr>
            <a:picLocks noChangeAspect="1"/>
          </p:cNvPicPr>
          <p:nvPr/>
        </p:nvPicPr>
        <p:blipFill>
          <a:blip r:embed="rId5">
            <a:duotone>
              <a:prstClr val="black"/>
              <a:schemeClr val="accent5">
                <a:tint val="45000"/>
                <a:satMod val="400000"/>
              </a:schemeClr>
            </a:duotone>
          </a:blip>
          <a:stretch>
            <a:fillRect/>
          </a:stretch>
        </p:blipFill>
        <p:spPr>
          <a:xfrm>
            <a:off x="10626897" y="4344211"/>
            <a:ext cx="280440" cy="26215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4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34000">
                                          <p:cBhvr additive="base">
                                            <p:cTn id="7" dur="500" fill="hold"/>
                                            <p:tgtEl>
                                              <p:spTgt spid="12"/>
                                            </p:tgtEl>
                                            <p:attrNameLst>
                                              <p:attrName>ppt_x</p:attrName>
                                            </p:attrNameLst>
                                          </p:cBhvr>
                                          <p:tavLst>
                                            <p:tav tm="0">
                                              <p:val>
                                                <p:strVal val="1+#ppt_w/2"/>
                                              </p:val>
                                            </p:tav>
                                            <p:tav tm="100000">
                                              <p:val>
                                                <p:strVal val="#ppt_x"/>
                                              </p:val>
                                            </p:tav>
                                          </p:tavLst>
                                        </p:anim>
                                        <p:anim calcmode="lin" valueType="num" p14:bounceEnd="34000">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4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34000">
                                          <p:cBhvr additive="base">
                                            <p:cTn id="11" dur="500" fill="hold"/>
                                            <p:tgtEl>
                                              <p:spTgt spid="13"/>
                                            </p:tgtEl>
                                            <p:attrNameLst>
                                              <p:attrName>ppt_x</p:attrName>
                                            </p:attrNameLst>
                                          </p:cBhvr>
                                          <p:tavLst>
                                            <p:tav tm="0">
                                              <p:val>
                                                <p:strVal val="1+#ppt_w/2"/>
                                              </p:val>
                                            </p:tav>
                                            <p:tav tm="100000">
                                              <p:val>
                                                <p:strVal val="#ppt_x"/>
                                              </p:val>
                                            </p:tav>
                                          </p:tavLst>
                                        </p:anim>
                                        <p:anim calcmode="lin" valueType="num" p14:bounceEnd="34000">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34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34000">
                                          <p:cBhvr additive="base">
                                            <p:cTn id="15" dur="500" fill="hold"/>
                                            <p:tgtEl>
                                              <p:spTgt spid="14"/>
                                            </p:tgtEl>
                                            <p:attrNameLst>
                                              <p:attrName>ppt_x</p:attrName>
                                            </p:attrNameLst>
                                          </p:cBhvr>
                                          <p:tavLst>
                                            <p:tav tm="0">
                                              <p:val>
                                                <p:strVal val="1+#ppt_w/2"/>
                                              </p:val>
                                            </p:tav>
                                            <p:tav tm="100000">
                                              <p:val>
                                                <p:strVal val="#ppt_x"/>
                                              </p:val>
                                            </p:tav>
                                          </p:tavLst>
                                        </p:anim>
                                        <p:anim calcmode="lin" valueType="num" p14:bounceEnd="34000">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4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34000">
                                          <p:cBhvr additive="base">
                                            <p:cTn id="19" dur="500" fill="hold"/>
                                            <p:tgtEl>
                                              <p:spTgt spid="15"/>
                                            </p:tgtEl>
                                            <p:attrNameLst>
                                              <p:attrName>ppt_x</p:attrName>
                                            </p:attrNameLst>
                                          </p:cBhvr>
                                          <p:tavLst>
                                            <p:tav tm="0">
                                              <p:val>
                                                <p:strVal val="1+#ppt_w/2"/>
                                              </p:val>
                                            </p:tav>
                                            <p:tav tm="100000">
                                              <p:val>
                                                <p:strVal val="#ppt_x"/>
                                              </p:val>
                                            </p:tav>
                                          </p:tavLst>
                                        </p:anim>
                                        <p:anim calcmode="lin" valueType="num" p14:bounceEnd="34000">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34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34000">
                                          <p:cBhvr additive="base">
                                            <p:cTn id="23" dur="500" fill="hold"/>
                                            <p:tgtEl>
                                              <p:spTgt spid="16"/>
                                            </p:tgtEl>
                                            <p:attrNameLst>
                                              <p:attrName>ppt_x</p:attrName>
                                            </p:attrNameLst>
                                          </p:cBhvr>
                                          <p:tavLst>
                                            <p:tav tm="0">
                                              <p:val>
                                                <p:strVal val="1+#ppt_w/2"/>
                                              </p:val>
                                            </p:tav>
                                            <p:tav tm="100000">
                                              <p:val>
                                                <p:strVal val="#ppt_x"/>
                                              </p:val>
                                            </p:tav>
                                          </p:tavLst>
                                        </p:anim>
                                        <p:anim calcmode="lin" valueType="num" p14:bounceEnd="34000">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14:presetBounceEnd="34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34000">
                                          <p:cBhvr additive="base">
                                            <p:cTn id="27" dur="500" fill="hold"/>
                                            <p:tgtEl>
                                              <p:spTgt spid="17"/>
                                            </p:tgtEl>
                                            <p:attrNameLst>
                                              <p:attrName>ppt_x</p:attrName>
                                            </p:attrNameLst>
                                          </p:cBhvr>
                                          <p:tavLst>
                                            <p:tav tm="0">
                                              <p:val>
                                                <p:strVal val="1+#ppt_w/2"/>
                                              </p:val>
                                            </p:tav>
                                            <p:tav tm="100000">
                                              <p:val>
                                                <p:strVal val="#ppt_x"/>
                                              </p:val>
                                            </p:tav>
                                          </p:tavLst>
                                        </p:anim>
                                        <p:anim calcmode="lin" valueType="num" p14:bounceEnd="34000">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34000">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14:bounceEnd="34000">
                                          <p:cBhvr additive="base">
                                            <p:cTn id="31" dur="500" fill="hold"/>
                                            <p:tgtEl>
                                              <p:spTgt spid="18"/>
                                            </p:tgtEl>
                                            <p:attrNameLst>
                                              <p:attrName>ppt_x</p:attrName>
                                            </p:attrNameLst>
                                          </p:cBhvr>
                                          <p:tavLst>
                                            <p:tav tm="0">
                                              <p:val>
                                                <p:strVal val="1+#ppt_w/2"/>
                                              </p:val>
                                            </p:tav>
                                            <p:tav tm="100000">
                                              <p:val>
                                                <p:strVal val="#ppt_x"/>
                                              </p:val>
                                            </p:tav>
                                          </p:tavLst>
                                        </p:anim>
                                        <p:anim calcmode="lin" valueType="num" p14:bounceEnd="34000">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34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34000">
                                          <p:cBhvr additive="base">
                                            <p:cTn id="35" dur="50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34000">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14:bounceEnd="34000">
                                          <p:cBhvr additive="base">
                                            <p:cTn id="39" dur="500" fill="hold"/>
                                            <p:tgtEl>
                                              <p:spTgt spid="20"/>
                                            </p:tgtEl>
                                            <p:attrNameLst>
                                              <p:attrName>ppt_x</p:attrName>
                                            </p:attrNameLst>
                                          </p:cBhvr>
                                          <p:tavLst>
                                            <p:tav tm="0">
                                              <p:val>
                                                <p:strVal val="1+#ppt_w/2"/>
                                              </p:val>
                                            </p:tav>
                                            <p:tav tm="100000">
                                              <p:val>
                                                <p:strVal val="#ppt_x"/>
                                              </p:val>
                                            </p:tav>
                                          </p:tavLst>
                                        </p:anim>
                                        <p:anim calcmode="lin" valueType="num" p14:bounceEnd="34000">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34000">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14:bounceEnd="34000">
                                          <p:cBhvr additive="base">
                                            <p:cTn id="43" dur="500" fill="hold"/>
                                            <p:tgtEl>
                                              <p:spTgt spid="21"/>
                                            </p:tgtEl>
                                            <p:attrNameLst>
                                              <p:attrName>ppt_x</p:attrName>
                                            </p:attrNameLst>
                                          </p:cBhvr>
                                          <p:tavLst>
                                            <p:tav tm="0">
                                              <p:val>
                                                <p:strVal val="1+#ppt_w/2"/>
                                              </p:val>
                                            </p:tav>
                                            <p:tav tm="100000">
                                              <p:val>
                                                <p:strVal val="#ppt_x"/>
                                              </p:val>
                                            </p:tav>
                                          </p:tavLst>
                                        </p:anim>
                                        <p:anim calcmode="lin" valueType="num" p14:bounceEnd="34000">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14:presetBounceEnd="34000">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14:bounceEnd="34000">
                                          <p:cBhvr additive="base">
                                            <p:cTn id="47" dur="500" fill="hold"/>
                                            <p:tgtEl>
                                              <p:spTgt spid="22"/>
                                            </p:tgtEl>
                                            <p:attrNameLst>
                                              <p:attrName>ppt_x</p:attrName>
                                            </p:attrNameLst>
                                          </p:cBhvr>
                                          <p:tavLst>
                                            <p:tav tm="0">
                                              <p:val>
                                                <p:strVal val="1+#ppt_w/2"/>
                                              </p:val>
                                            </p:tav>
                                            <p:tav tm="100000">
                                              <p:val>
                                                <p:strVal val="#ppt_x"/>
                                              </p:val>
                                            </p:tav>
                                          </p:tavLst>
                                        </p:anim>
                                        <p:anim calcmode="lin" valueType="num" p14:bounceEnd="34000">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14:presetBounceEnd="34000">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14:bounceEnd="34000">
                                          <p:cBhvr additive="base">
                                            <p:cTn id="51" dur="500" fill="hold"/>
                                            <p:tgtEl>
                                              <p:spTgt spid="23"/>
                                            </p:tgtEl>
                                            <p:attrNameLst>
                                              <p:attrName>ppt_x</p:attrName>
                                            </p:attrNameLst>
                                          </p:cBhvr>
                                          <p:tavLst>
                                            <p:tav tm="0">
                                              <p:val>
                                                <p:strVal val="1+#ppt_w/2"/>
                                              </p:val>
                                            </p:tav>
                                            <p:tav tm="100000">
                                              <p:val>
                                                <p:strVal val="#ppt_x"/>
                                              </p:val>
                                            </p:tav>
                                          </p:tavLst>
                                        </p:anim>
                                        <p:anim calcmode="lin" valueType="num" p14:bounceEnd="34000">
                                          <p:cBhvr additive="base">
                                            <p:cTn id="52" dur="50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14:presetBounceEnd="34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34000">
                                          <p:cBhvr additive="base">
                                            <p:cTn id="55" dur="500" fill="hold"/>
                                            <p:tgtEl>
                                              <p:spTgt spid="24"/>
                                            </p:tgtEl>
                                            <p:attrNameLst>
                                              <p:attrName>ppt_x</p:attrName>
                                            </p:attrNameLst>
                                          </p:cBhvr>
                                          <p:tavLst>
                                            <p:tav tm="0">
                                              <p:val>
                                                <p:strVal val="1+#ppt_w/2"/>
                                              </p:val>
                                            </p:tav>
                                            <p:tav tm="100000">
                                              <p:val>
                                                <p:strVal val="#ppt_x"/>
                                              </p:val>
                                            </p:tav>
                                          </p:tavLst>
                                        </p:anim>
                                        <p:anim calcmode="lin" valueType="num" p14:bounceEnd="34000">
                                          <p:cBhvr additive="base">
                                            <p:cTn id="56" dur="500" fill="hold"/>
                                            <p:tgtEl>
                                              <p:spTgt spid="2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14:presetBounceEnd="34000">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14:bounceEnd="34000">
                                          <p:cBhvr additive="base">
                                            <p:cTn id="59" dur="500" fill="hold"/>
                                            <p:tgtEl>
                                              <p:spTgt spid="25"/>
                                            </p:tgtEl>
                                            <p:attrNameLst>
                                              <p:attrName>ppt_x</p:attrName>
                                            </p:attrNameLst>
                                          </p:cBhvr>
                                          <p:tavLst>
                                            <p:tav tm="0">
                                              <p:val>
                                                <p:strVal val="1+#ppt_w/2"/>
                                              </p:val>
                                            </p:tav>
                                            <p:tav tm="100000">
                                              <p:val>
                                                <p:strVal val="#ppt_x"/>
                                              </p:val>
                                            </p:tav>
                                          </p:tavLst>
                                        </p:anim>
                                        <p:anim calcmode="lin" valueType="num" p14:bounceEnd="34000">
                                          <p:cBhvr additive="base">
                                            <p:cTn id="60" dur="500" fill="hold"/>
                                            <p:tgtEl>
                                              <p:spTgt spid="25"/>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14:presetBounceEnd="34000">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14:bounceEnd="34000">
                                          <p:cBhvr additive="base">
                                            <p:cTn id="63" dur="500" fill="hold"/>
                                            <p:tgtEl>
                                              <p:spTgt spid="26"/>
                                            </p:tgtEl>
                                            <p:attrNameLst>
                                              <p:attrName>ppt_x</p:attrName>
                                            </p:attrNameLst>
                                          </p:cBhvr>
                                          <p:tavLst>
                                            <p:tav tm="0">
                                              <p:val>
                                                <p:strVal val="1+#ppt_w/2"/>
                                              </p:val>
                                            </p:tav>
                                            <p:tav tm="100000">
                                              <p:val>
                                                <p:strVal val="#ppt_x"/>
                                              </p:val>
                                            </p:tav>
                                          </p:tavLst>
                                        </p:anim>
                                        <p:anim calcmode="lin" valueType="num" p14:bounceEnd="34000">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14:presetBounceEnd="34000">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14:bounceEnd="34000">
                                          <p:cBhvr additive="base">
                                            <p:cTn id="67" dur="500" fill="hold"/>
                                            <p:tgtEl>
                                              <p:spTgt spid="27"/>
                                            </p:tgtEl>
                                            <p:attrNameLst>
                                              <p:attrName>ppt_x</p:attrName>
                                            </p:attrNameLst>
                                          </p:cBhvr>
                                          <p:tavLst>
                                            <p:tav tm="0">
                                              <p:val>
                                                <p:strVal val="1+#ppt_w/2"/>
                                              </p:val>
                                            </p:tav>
                                            <p:tav tm="100000">
                                              <p:val>
                                                <p:strVal val="#ppt_x"/>
                                              </p:val>
                                            </p:tav>
                                          </p:tavLst>
                                        </p:anim>
                                        <p:anim calcmode="lin" valueType="num" p14:bounceEnd="34000">
                                          <p:cBhvr additive="base">
                                            <p:cTn id="68" dur="500" fill="hold"/>
                                            <p:tgtEl>
                                              <p:spTgt spid="27"/>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14:presetBounceEnd="34000">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14:bounceEnd="34000">
                                          <p:cBhvr additive="base">
                                            <p:cTn id="71" dur="500" fill="hold"/>
                                            <p:tgtEl>
                                              <p:spTgt spid="28"/>
                                            </p:tgtEl>
                                            <p:attrNameLst>
                                              <p:attrName>ppt_x</p:attrName>
                                            </p:attrNameLst>
                                          </p:cBhvr>
                                          <p:tavLst>
                                            <p:tav tm="0">
                                              <p:val>
                                                <p:strVal val="1+#ppt_w/2"/>
                                              </p:val>
                                            </p:tav>
                                            <p:tav tm="100000">
                                              <p:val>
                                                <p:strVal val="#ppt_x"/>
                                              </p:val>
                                            </p:tav>
                                          </p:tavLst>
                                        </p:anim>
                                        <p:anim calcmode="lin" valueType="num" p14:bounceEnd="34000">
                                          <p:cBhvr additive="base">
                                            <p:cTn id="72" dur="500" fill="hold"/>
                                            <p:tgtEl>
                                              <p:spTgt spid="28"/>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14:presetBounceEnd="34000">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14:bounceEnd="34000">
                                          <p:cBhvr additive="base">
                                            <p:cTn id="75" dur="500" fill="hold"/>
                                            <p:tgtEl>
                                              <p:spTgt spid="29"/>
                                            </p:tgtEl>
                                            <p:attrNameLst>
                                              <p:attrName>ppt_x</p:attrName>
                                            </p:attrNameLst>
                                          </p:cBhvr>
                                          <p:tavLst>
                                            <p:tav tm="0">
                                              <p:val>
                                                <p:strVal val="1+#ppt_w/2"/>
                                              </p:val>
                                            </p:tav>
                                            <p:tav tm="100000">
                                              <p:val>
                                                <p:strVal val="#ppt_x"/>
                                              </p:val>
                                            </p:tav>
                                          </p:tavLst>
                                        </p:anim>
                                        <p:anim calcmode="lin" valueType="num" p14:bounceEnd="34000">
                                          <p:cBhvr additive="base">
                                            <p:cTn id="76" dur="500" fill="hold"/>
                                            <p:tgtEl>
                                              <p:spTgt spid="29"/>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14:presetBounceEnd="34000">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14:bounceEnd="34000">
                                          <p:cBhvr additive="base">
                                            <p:cTn id="79" dur="500" fill="hold"/>
                                            <p:tgtEl>
                                              <p:spTgt spid="30"/>
                                            </p:tgtEl>
                                            <p:attrNameLst>
                                              <p:attrName>ppt_x</p:attrName>
                                            </p:attrNameLst>
                                          </p:cBhvr>
                                          <p:tavLst>
                                            <p:tav tm="0">
                                              <p:val>
                                                <p:strVal val="1+#ppt_w/2"/>
                                              </p:val>
                                            </p:tav>
                                            <p:tav tm="100000">
                                              <p:val>
                                                <p:strVal val="#ppt_x"/>
                                              </p:val>
                                            </p:tav>
                                          </p:tavLst>
                                        </p:anim>
                                        <p:anim calcmode="lin" valueType="num" p14:bounceEnd="34000">
                                          <p:cBhvr additive="base">
                                            <p:cTn id="80" dur="500" fill="hold"/>
                                            <p:tgtEl>
                                              <p:spTgt spid="30"/>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14:presetBounceEnd="34000">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14:bounceEnd="34000">
                                          <p:cBhvr additive="base">
                                            <p:cTn id="83" dur="500" fill="hold"/>
                                            <p:tgtEl>
                                              <p:spTgt spid="31"/>
                                            </p:tgtEl>
                                            <p:attrNameLst>
                                              <p:attrName>ppt_x</p:attrName>
                                            </p:attrNameLst>
                                          </p:cBhvr>
                                          <p:tavLst>
                                            <p:tav tm="0">
                                              <p:val>
                                                <p:strVal val="1+#ppt_w/2"/>
                                              </p:val>
                                            </p:tav>
                                            <p:tav tm="100000">
                                              <p:val>
                                                <p:strVal val="#ppt_x"/>
                                              </p:val>
                                            </p:tav>
                                          </p:tavLst>
                                        </p:anim>
                                        <p:anim calcmode="lin" valueType="num" p14:bounceEnd="34000">
                                          <p:cBhvr additive="base">
                                            <p:cTn id="84" dur="500" fill="hold"/>
                                            <p:tgtEl>
                                              <p:spTgt spid="31"/>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14:presetBounceEnd="34000">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14:bounceEnd="34000">
                                          <p:cBhvr additive="base">
                                            <p:cTn id="87" dur="500" fill="hold"/>
                                            <p:tgtEl>
                                              <p:spTgt spid="32"/>
                                            </p:tgtEl>
                                            <p:attrNameLst>
                                              <p:attrName>ppt_x</p:attrName>
                                            </p:attrNameLst>
                                          </p:cBhvr>
                                          <p:tavLst>
                                            <p:tav tm="0">
                                              <p:val>
                                                <p:strVal val="1+#ppt_w/2"/>
                                              </p:val>
                                            </p:tav>
                                            <p:tav tm="100000">
                                              <p:val>
                                                <p:strVal val="#ppt_x"/>
                                              </p:val>
                                            </p:tav>
                                          </p:tavLst>
                                        </p:anim>
                                        <p:anim calcmode="lin" valueType="num" p14:bounceEnd="34000">
                                          <p:cBhvr additive="base">
                                            <p:cTn id="88" dur="500" fill="hold"/>
                                            <p:tgtEl>
                                              <p:spTgt spid="32"/>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14:presetBounceEnd="34000">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14:bounceEnd="34000">
                                          <p:cBhvr additive="base">
                                            <p:cTn id="91" dur="500" fill="hold"/>
                                            <p:tgtEl>
                                              <p:spTgt spid="33"/>
                                            </p:tgtEl>
                                            <p:attrNameLst>
                                              <p:attrName>ppt_x</p:attrName>
                                            </p:attrNameLst>
                                          </p:cBhvr>
                                          <p:tavLst>
                                            <p:tav tm="0">
                                              <p:val>
                                                <p:strVal val="1+#ppt_w/2"/>
                                              </p:val>
                                            </p:tav>
                                            <p:tav tm="100000">
                                              <p:val>
                                                <p:strVal val="#ppt_x"/>
                                              </p:val>
                                            </p:tav>
                                          </p:tavLst>
                                        </p:anim>
                                        <p:anim calcmode="lin" valueType="num" p14:bounceEnd="34000">
                                          <p:cBhvr additive="base">
                                            <p:cTn id="92" dur="500" fill="hold"/>
                                            <p:tgtEl>
                                              <p:spTgt spid="33"/>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14:presetBounceEnd="34000">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14:bounceEnd="34000">
                                          <p:cBhvr additive="base">
                                            <p:cTn id="95" dur="500" fill="hold"/>
                                            <p:tgtEl>
                                              <p:spTgt spid="40"/>
                                            </p:tgtEl>
                                            <p:attrNameLst>
                                              <p:attrName>ppt_x</p:attrName>
                                            </p:attrNameLst>
                                          </p:cBhvr>
                                          <p:tavLst>
                                            <p:tav tm="0">
                                              <p:val>
                                                <p:strVal val="1+#ppt_w/2"/>
                                              </p:val>
                                            </p:tav>
                                            <p:tav tm="100000">
                                              <p:val>
                                                <p:strVal val="#ppt_x"/>
                                              </p:val>
                                            </p:tav>
                                          </p:tavLst>
                                        </p:anim>
                                        <p:anim calcmode="lin" valueType="num" p14:bounceEnd="34000">
                                          <p:cBhvr additive="base">
                                            <p:cTn id="96" dur="500" fill="hold"/>
                                            <p:tgtEl>
                                              <p:spTgt spid="40"/>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14:presetBounceEnd="34000">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14:bounceEnd="34000">
                                          <p:cBhvr additive="base">
                                            <p:cTn id="99" dur="500" fill="hold"/>
                                            <p:tgtEl>
                                              <p:spTgt spid="41"/>
                                            </p:tgtEl>
                                            <p:attrNameLst>
                                              <p:attrName>ppt_x</p:attrName>
                                            </p:attrNameLst>
                                          </p:cBhvr>
                                          <p:tavLst>
                                            <p:tav tm="0">
                                              <p:val>
                                                <p:strVal val="1+#ppt_w/2"/>
                                              </p:val>
                                            </p:tav>
                                            <p:tav tm="100000">
                                              <p:val>
                                                <p:strVal val="#ppt_x"/>
                                              </p:val>
                                            </p:tav>
                                          </p:tavLst>
                                        </p:anim>
                                        <p:anim calcmode="lin" valueType="num" p14:bounceEnd="34000">
                                          <p:cBhvr additive="base">
                                            <p:cTn id="100" dur="500" fill="hold"/>
                                            <p:tgtEl>
                                              <p:spTgt spid="41"/>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14:presetBounceEnd="34000">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14:bounceEnd="34000">
                                          <p:cBhvr additive="base">
                                            <p:cTn id="103" dur="500" fill="hold"/>
                                            <p:tgtEl>
                                              <p:spTgt spid="42"/>
                                            </p:tgtEl>
                                            <p:attrNameLst>
                                              <p:attrName>ppt_x</p:attrName>
                                            </p:attrNameLst>
                                          </p:cBhvr>
                                          <p:tavLst>
                                            <p:tav tm="0">
                                              <p:val>
                                                <p:strVal val="1+#ppt_w/2"/>
                                              </p:val>
                                            </p:tav>
                                            <p:tav tm="100000">
                                              <p:val>
                                                <p:strVal val="#ppt_x"/>
                                              </p:val>
                                            </p:tav>
                                          </p:tavLst>
                                        </p:anim>
                                        <p:anim calcmode="lin" valueType="num" p14:bounceEnd="34000">
                                          <p:cBhvr additive="base">
                                            <p:cTn id="104" dur="500" fill="hold"/>
                                            <p:tgtEl>
                                              <p:spTgt spid="42"/>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14:presetBounceEnd="34000">
                                      <p:stCondLst>
                                        <p:cond delay="0"/>
                                      </p:stCondLst>
                                      <p:childTnLst>
                                        <p:set>
                                          <p:cBhvr>
                                            <p:cTn id="106" dur="1" fill="hold">
                                              <p:stCondLst>
                                                <p:cond delay="0"/>
                                              </p:stCondLst>
                                            </p:cTn>
                                            <p:tgtEl>
                                              <p:spTgt spid="43"/>
                                            </p:tgtEl>
                                            <p:attrNameLst>
                                              <p:attrName>style.visibility</p:attrName>
                                            </p:attrNameLst>
                                          </p:cBhvr>
                                          <p:to>
                                            <p:strVal val="visible"/>
                                          </p:to>
                                        </p:set>
                                        <p:anim calcmode="lin" valueType="num" p14:bounceEnd="34000">
                                          <p:cBhvr additive="base">
                                            <p:cTn id="107" dur="500" fill="hold"/>
                                            <p:tgtEl>
                                              <p:spTgt spid="43"/>
                                            </p:tgtEl>
                                            <p:attrNameLst>
                                              <p:attrName>ppt_x</p:attrName>
                                            </p:attrNameLst>
                                          </p:cBhvr>
                                          <p:tavLst>
                                            <p:tav tm="0">
                                              <p:val>
                                                <p:strVal val="1+#ppt_w/2"/>
                                              </p:val>
                                            </p:tav>
                                            <p:tav tm="100000">
                                              <p:val>
                                                <p:strVal val="#ppt_x"/>
                                              </p:val>
                                            </p:tav>
                                          </p:tavLst>
                                        </p:anim>
                                        <p:anim calcmode="lin" valueType="num" p14:bounceEnd="34000">
                                          <p:cBhvr additive="base">
                                            <p:cTn id="108" dur="500" fill="hold"/>
                                            <p:tgtEl>
                                              <p:spTgt spid="43"/>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14:presetBounceEnd="34000">
                                      <p:stCondLst>
                                        <p:cond delay="0"/>
                                      </p:stCondLst>
                                      <p:childTnLst>
                                        <p:set>
                                          <p:cBhvr>
                                            <p:cTn id="110" dur="1" fill="hold">
                                              <p:stCondLst>
                                                <p:cond delay="0"/>
                                              </p:stCondLst>
                                            </p:cTn>
                                            <p:tgtEl>
                                              <p:spTgt spid="44"/>
                                            </p:tgtEl>
                                            <p:attrNameLst>
                                              <p:attrName>style.visibility</p:attrName>
                                            </p:attrNameLst>
                                          </p:cBhvr>
                                          <p:to>
                                            <p:strVal val="visible"/>
                                          </p:to>
                                        </p:set>
                                        <p:anim calcmode="lin" valueType="num" p14:bounceEnd="34000">
                                          <p:cBhvr additive="base">
                                            <p:cTn id="111" dur="500" fill="hold"/>
                                            <p:tgtEl>
                                              <p:spTgt spid="44"/>
                                            </p:tgtEl>
                                            <p:attrNameLst>
                                              <p:attrName>ppt_x</p:attrName>
                                            </p:attrNameLst>
                                          </p:cBhvr>
                                          <p:tavLst>
                                            <p:tav tm="0">
                                              <p:val>
                                                <p:strVal val="1+#ppt_w/2"/>
                                              </p:val>
                                            </p:tav>
                                            <p:tav tm="100000">
                                              <p:val>
                                                <p:strVal val="#ppt_x"/>
                                              </p:val>
                                            </p:tav>
                                          </p:tavLst>
                                        </p:anim>
                                        <p:anim calcmode="lin" valueType="num" p14:bounceEnd="34000">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fill="hold" nodeType="withEffect" p14:presetBounceEnd="34000">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14:bounceEnd="34000">
                                          <p:cBhvr additive="base">
                                            <p:cTn id="115" dur="500" fill="hold"/>
                                            <p:tgtEl>
                                              <p:spTgt spid="45"/>
                                            </p:tgtEl>
                                            <p:attrNameLst>
                                              <p:attrName>ppt_x</p:attrName>
                                            </p:attrNameLst>
                                          </p:cBhvr>
                                          <p:tavLst>
                                            <p:tav tm="0">
                                              <p:val>
                                                <p:strVal val="1+#ppt_w/2"/>
                                              </p:val>
                                            </p:tav>
                                            <p:tav tm="100000">
                                              <p:val>
                                                <p:strVal val="#ppt_x"/>
                                              </p:val>
                                            </p:tav>
                                          </p:tavLst>
                                        </p:anim>
                                        <p:anim calcmode="lin" valueType="num" p14:bounceEnd="34000">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14:presetBounceEnd="34000">
                                      <p:stCondLst>
                                        <p:cond delay="0"/>
                                      </p:stCondLst>
                                      <p:childTnLst>
                                        <p:set>
                                          <p:cBhvr>
                                            <p:cTn id="118" dur="1" fill="hold">
                                              <p:stCondLst>
                                                <p:cond delay="0"/>
                                              </p:stCondLst>
                                            </p:cTn>
                                            <p:tgtEl>
                                              <p:spTgt spid="46"/>
                                            </p:tgtEl>
                                            <p:attrNameLst>
                                              <p:attrName>style.visibility</p:attrName>
                                            </p:attrNameLst>
                                          </p:cBhvr>
                                          <p:to>
                                            <p:strVal val="visible"/>
                                          </p:to>
                                        </p:set>
                                        <p:anim calcmode="lin" valueType="num" p14:bounceEnd="34000">
                                          <p:cBhvr additive="base">
                                            <p:cTn id="119" dur="500" fill="hold"/>
                                            <p:tgtEl>
                                              <p:spTgt spid="46"/>
                                            </p:tgtEl>
                                            <p:attrNameLst>
                                              <p:attrName>ppt_x</p:attrName>
                                            </p:attrNameLst>
                                          </p:cBhvr>
                                          <p:tavLst>
                                            <p:tav tm="0">
                                              <p:val>
                                                <p:strVal val="1+#ppt_w/2"/>
                                              </p:val>
                                            </p:tav>
                                            <p:tav tm="100000">
                                              <p:val>
                                                <p:strVal val="#ppt_x"/>
                                              </p:val>
                                            </p:tav>
                                          </p:tavLst>
                                        </p:anim>
                                        <p:anim calcmode="lin" valueType="num" p14:bounceEnd="34000">
                                          <p:cBhvr additive="base">
                                            <p:cTn id="120" dur="500" fill="hold"/>
                                            <p:tgtEl>
                                              <p:spTgt spid="46"/>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14:presetBounceEnd="34000">
                                      <p:stCondLst>
                                        <p:cond delay="0"/>
                                      </p:stCondLst>
                                      <p:childTnLst>
                                        <p:set>
                                          <p:cBhvr>
                                            <p:cTn id="122" dur="1" fill="hold">
                                              <p:stCondLst>
                                                <p:cond delay="0"/>
                                              </p:stCondLst>
                                            </p:cTn>
                                            <p:tgtEl>
                                              <p:spTgt spid="47"/>
                                            </p:tgtEl>
                                            <p:attrNameLst>
                                              <p:attrName>style.visibility</p:attrName>
                                            </p:attrNameLst>
                                          </p:cBhvr>
                                          <p:to>
                                            <p:strVal val="visible"/>
                                          </p:to>
                                        </p:set>
                                        <p:anim calcmode="lin" valueType="num" p14:bounceEnd="34000">
                                          <p:cBhvr additive="base">
                                            <p:cTn id="123" dur="500" fill="hold"/>
                                            <p:tgtEl>
                                              <p:spTgt spid="47"/>
                                            </p:tgtEl>
                                            <p:attrNameLst>
                                              <p:attrName>ppt_x</p:attrName>
                                            </p:attrNameLst>
                                          </p:cBhvr>
                                          <p:tavLst>
                                            <p:tav tm="0">
                                              <p:val>
                                                <p:strVal val="1+#ppt_w/2"/>
                                              </p:val>
                                            </p:tav>
                                            <p:tav tm="100000">
                                              <p:val>
                                                <p:strVal val="#ppt_x"/>
                                              </p:val>
                                            </p:tav>
                                          </p:tavLst>
                                        </p:anim>
                                        <p:anim calcmode="lin" valueType="num" p14:bounceEnd="34000">
                                          <p:cBhvr additive="base">
                                            <p:cTn id="124" dur="500" fill="hold"/>
                                            <p:tgtEl>
                                              <p:spTgt spid="47"/>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14:presetBounceEnd="34000">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14:bounceEnd="34000">
                                          <p:cBhvr additive="base">
                                            <p:cTn id="127" dur="500" fill="hold"/>
                                            <p:tgtEl>
                                              <p:spTgt spid="48"/>
                                            </p:tgtEl>
                                            <p:attrNameLst>
                                              <p:attrName>ppt_x</p:attrName>
                                            </p:attrNameLst>
                                          </p:cBhvr>
                                          <p:tavLst>
                                            <p:tav tm="0">
                                              <p:val>
                                                <p:strVal val="1+#ppt_w/2"/>
                                              </p:val>
                                            </p:tav>
                                            <p:tav tm="100000">
                                              <p:val>
                                                <p:strVal val="#ppt_x"/>
                                              </p:val>
                                            </p:tav>
                                          </p:tavLst>
                                        </p:anim>
                                        <p:anim calcmode="lin" valueType="num" p14:bounceEnd="34000">
                                          <p:cBhvr additive="base">
                                            <p:cTn id="128" dur="500" fill="hold"/>
                                            <p:tgtEl>
                                              <p:spTgt spid="48"/>
                                            </p:tgtEl>
                                            <p:attrNameLst>
                                              <p:attrName>ppt_y</p:attrName>
                                            </p:attrNameLst>
                                          </p:cBhvr>
                                          <p:tavLst>
                                            <p:tav tm="0">
                                              <p:val>
                                                <p:strVal val="#ppt_y"/>
                                              </p:val>
                                            </p:tav>
                                            <p:tav tm="100000">
                                              <p:val>
                                                <p:strVal val="#ppt_y"/>
                                              </p:val>
                                            </p:tav>
                                          </p:tavLst>
                                        </p:anim>
                                      </p:childTnLst>
                                    </p:cTn>
                                  </p:par>
                                </p:childTnLst>
                              </p:cTn>
                            </p:par>
                            <p:par>
                              <p:cTn id="129" fill="hold">
                                <p:stCondLst>
                                  <p:cond delay="500"/>
                                </p:stCondLst>
                                <p:childTnLst>
                                  <p:par>
                                    <p:cTn id="130" presetID="15" presetClass="entr" presetSubtype="0" fill="hold" grpId="0" nodeType="afterEffect">
                                      <p:stCondLst>
                                        <p:cond delay="0"/>
                                      </p:stCondLst>
                                      <p:iterate type="lt">
                                        <p:tmPct val="10000"/>
                                      </p:iterate>
                                      <p:childTnLst>
                                        <p:set>
                                          <p:cBhvr>
                                            <p:cTn id="131" dur="1" fill="hold">
                                              <p:stCondLst>
                                                <p:cond delay="0"/>
                                              </p:stCondLst>
                                            </p:cTn>
                                            <p:tgtEl>
                                              <p:spTgt spid="34"/>
                                            </p:tgtEl>
                                            <p:attrNameLst>
                                              <p:attrName>style.visibility</p:attrName>
                                            </p:attrNameLst>
                                          </p:cBhvr>
                                          <p:to>
                                            <p:strVal val="visible"/>
                                          </p:to>
                                        </p:set>
                                        <p:anim calcmode="lin" valueType="num">
                                          <p:cBhvr>
                                            <p:cTn id="132" dur="1000" fill="hold"/>
                                            <p:tgtEl>
                                              <p:spTgt spid="34"/>
                                            </p:tgtEl>
                                            <p:attrNameLst>
                                              <p:attrName>ppt_w</p:attrName>
                                            </p:attrNameLst>
                                          </p:cBhvr>
                                          <p:tavLst>
                                            <p:tav tm="0">
                                              <p:val>
                                                <p:fltVal val="0"/>
                                              </p:val>
                                            </p:tav>
                                            <p:tav tm="100000">
                                              <p:val>
                                                <p:strVal val="#ppt_w"/>
                                              </p:val>
                                            </p:tav>
                                          </p:tavLst>
                                        </p:anim>
                                        <p:anim calcmode="lin" valueType="num">
                                          <p:cBhvr>
                                            <p:cTn id="133" dur="1000" fill="hold"/>
                                            <p:tgtEl>
                                              <p:spTgt spid="34"/>
                                            </p:tgtEl>
                                            <p:attrNameLst>
                                              <p:attrName>ppt_h</p:attrName>
                                            </p:attrNameLst>
                                          </p:cBhvr>
                                          <p:tavLst>
                                            <p:tav tm="0">
                                              <p:val>
                                                <p:fltVal val="0"/>
                                              </p:val>
                                            </p:tav>
                                            <p:tav tm="100000">
                                              <p:val>
                                                <p:strVal val="#ppt_h"/>
                                              </p:val>
                                            </p:tav>
                                          </p:tavLst>
                                        </p:anim>
                                        <p:anim calcmode="lin" valueType="num">
                                          <p:cBhvr>
                                            <p:cTn id="134"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135" dur="1000" fill="hold"/>
                                            <p:tgtEl>
                                              <p:spTgt spid="34"/>
                                            </p:tgtEl>
                                            <p:attrNameLst>
                                              <p:attrName>ppt_y</p:attrName>
                                            </p:attrNameLst>
                                          </p:cBhvr>
                                          <p:tavLst>
                                            <p:tav tm="0" fmla="#ppt_y+(sin(-2*pi*(1-$))*-#ppt_x+cos(-2*pi*(1-$))*(1-#ppt_y))*(1-$)">
                                              <p:val>
                                                <p:fltVal val="0"/>
                                              </p:val>
                                            </p:tav>
                                            <p:tav tm="100000">
                                              <p:val>
                                                <p:fltVal val="1"/>
                                              </p:val>
                                            </p:tav>
                                          </p:tavLst>
                                        </p:anim>
                                      </p:childTnLst>
                                    </p:cTn>
                                  </p:par>
                                </p:childTnLst>
                              </p:cTn>
                            </p:par>
                            <p:par>
                              <p:cTn id="136" fill="hold">
                                <p:stCondLst>
                                  <p:cond delay="1500"/>
                                </p:stCondLst>
                                <p:childTnLst>
                                  <p:par>
                                    <p:cTn id="137" presetID="52" presetClass="entr" presetSubtype="0" fill="hold" grpId="0" nodeType="afterEffect">
                                      <p:stCondLst>
                                        <p:cond delay="0"/>
                                      </p:stCondLst>
                                      <p:iterate type="lt">
                                        <p:tmPct val="10000"/>
                                      </p:iterate>
                                      <p:childTnLst>
                                        <p:set>
                                          <p:cBhvr>
                                            <p:cTn id="138" dur="1" fill="hold">
                                              <p:stCondLst>
                                                <p:cond delay="0"/>
                                              </p:stCondLst>
                                            </p:cTn>
                                            <p:tgtEl>
                                              <p:spTgt spid="36"/>
                                            </p:tgtEl>
                                            <p:attrNameLst>
                                              <p:attrName>style.visibility</p:attrName>
                                            </p:attrNameLst>
                                          </p:cBhvr>
                                          <p:to>
                                            <p:strVal val="visible"/>
                                          </p:to>
                                        </p:set>
                                        <p:animScale>
                                          <p:cBhvr>
                                            <p:cTn id="139"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0" dur="1000" decel="50000" fill="hold">
                                              <p:stCondLst>
                                                <p:cond delay="0"/>
                                              </p:stCondLst>
                                            </p:cTn>
                                            <p:tgtEl>
                                              <p:spTgt spid="36"/>
                                            </p:tgtEl>
                                            <p:attrNameLst>
                                              <p:attrName>ppt_x</p:attrName>
                                              <p:attrName>ppt_y</p:attrName>
                                            </p:attrNameLst>
                                          </p:cBhvr>
                                        </p:animMotion>
                                        <p:animEffect transition="in" filter="fade">
                                          <p:cBhvr>
                                            <p:cTn id="14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1+#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1+#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1+#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1+#ppt_w/2"/>
                                              </p:val>
                                            </p:tav>
                                            <p:tav tm="100000">
                                              <p:val>
                                                <p:strVal val="#ppt_x"/>
                                              </p:val>
                                            </p:tav>
                                          </p:tavLst>
                                        </p:anim>
                                        <p:anim calcmode="lin" valueType="num">
                                          <p:cBhvr additive="base">
                                            <p:cTn id="60" dur="500" fill="hold"/>
                                            <p:tgtEl>
                                              <p:spTgt spid="25"/>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1+#ppt_w/2"/>
                                              </p:val>
                                            </p:tav>
                                            <p:tav tm="100000">
                                              <p:val>
                                                <p:strVal val="#ppt_x"/>
                                              </p:val>
                                            </p:tav>
                                          </p:tavLst>
                                        </p:anim>
                                        <p:anim calcmode="lin" valueType="num">
                                          <p:cBhvr additive="base">
                                            <p:cTn id="68" dur="500" fill="hold"/>
                                            <p:tgtEl>
                                              <p:spTgt spid="27"/>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1+#ppt_w/2"/>
                                              </p:val>
                                            </p:tav>
                                            <p:tav tm="100000">
                                              <p:val>
                                                <p:strVal val="#ppt_x"/>
                                              </p:val>
                                            </p:tav>
                                          </p:tavLst>
                                        </p:anim>
                                        <p:anim calcmode="lin" valueType="num">
                                          <p:cBhvr additive="base">
                                            <p:cTn id="72" dur="500" fill="hold"/>
                                            <p:tgtEl>
                                              <p:spTgt spid="28"/>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1+#ppt_w/2"/>
                                              </p:val>
                                            </p:tav>
                                            <p:tav tm="100000">
                                              <p:val>
                                                <p:strVal val="#ppt_x"/>
                                              </p:val>
                                            </p:tav>
                                          </p:tavLst>
                                        </p:anim>
                                        <p:anim calcmode="lin" valueType="num">
                                          <p:cBhvr additive="base">
                                            <p:cTn id="76" dur="500" fill="hold"/>
                                            <p:tgtEl>
                                              <p:spTgt spid="29"/>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1+#ppt_w/2"/>
                                              </p:val>
                                            </p:tav>
                                            <p:tav tm="100000">
                                              <p:val>
                                                <p:strVal val="#ppt_x"/>
                                              </p:val>
                                            </p:tav>
                                          </p:tavLst>
                                        </p:anim>
                                        <p:anim calcmode="lin" valueType="num">
                                          <p:cBhvr additive="base">
                                            <p:cTn id="80" dur="500" fill="hold"/>
                                            <p:tgtEl>
                                              <p:spTgt spid="30"/>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1+#ppt_w/2"/>
                                              </p:val>
                                            </p:tav>
                                            <p:tav tm="100000">
                                              <p:val>
                                                <p:strVal val="#ppt_x"/>
                                              </p:val>
                                            </p:tav>
                                          </p:tavLst>
                                        </p:anim>
                                        <p:anim calcmode="lin" valueType="num">
                                          <p:cBhvr additive="base">
                                            <p:cTn id="84" dur="500" fill="hold"/>
                                            <p:tgtEl>
                                              <p:spTgt spid="31"/>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1+#ppt_w/2"/>
                                              </p:val>
                                            </p:tav>
                                            <p:tav tm="100000">
                                              <p:val>
                                                <p:strVal val="#ppt_x"/>
                                              </p:val>
                                            </p:tav>
                                          </p:tavLst>
                                        </p:anim>
                                        <p:anim calcmode="lin" valueType="num">
                                          <p:cBhvr additive="base">
                                            <p:cTn id="88" dur="500" fill="hold"/>
                                            <p:tgtEl>
                                              <p:spTgt spid="32"/>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1+#ppt_w/2"/>
                                              </p:val>
                                            </p:tav>
                                            <p:tav tm="100000">
                                              <p:val>
                                                <p:strVal val="#ppt_x"/>
                                              </p:val>
                                            </p:tav>
                                          </p:tavLst>
                                        </p:anim>
                                        <p:anim calcmode="lin" valueType="num">
                                          <p:cBhvr additive="base">
                                            <p:cTn id="92" dur="500" fill="hold"/>
                                            <p:tgtEl>
                                              <p:spTgt spid="33"/>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1+#ppt_w/2"/>
                                              </p:val>
                                            </p:tav>
                                            <p:tav tm="100000">
                                              <p:val>
                                                <p:strVal val="#ppt_x"/>
                                              </p:val>
                                            </p:tav>
                                          </p:tavLst>
                                        </p:anim>
                                        <p:anim calcmode="lin" valueType="num">
                                          <p:cBhvr additive="base">
                                            <p:cTn id="96" dur="500" fill="hold"/>
                                            <p:tgtEl>
                                              <p:spTgt spid="40"/>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500" fill="hold"/>
                                            <p:tgtEl>
                                              <p:spTgt spid="41"/>
                                            </p:tgtEl>
                                            <p:attrNameLst>
                                              <p:attrName>ppt_x</p:attrName>
                                            </p:attrNameLst>
                                          </p:cBhvr>
                                          <p:tavLst>
                                            <p:tav tm="0">
                                              <p:val>
                                                <p:strVal val="1+#ppt_w/2"/>
                                              </p:val>
                                            </p:tav>
                                            <p:tav tm="100000">
                                              <p:val>
                                                <p:strVal val="#ppt_x"/>
                                              </p:val>
                                            </p:tav>
                                          </p:tavLst>
                                        </p:anim>
                                        <p:anim calcmode="lin" valueType="num">
                                          <p:cBhvr additive="base">
                                            <p:cTn id="100" dur="500" fill="hold"/>
                                            <p:tgtEl>
                                              <p:spTgt spid="41"/>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1+#ppt_w/2"/>
                                              </p:val>
                                            </p:tav>
                                            <p:tav tm="100000">
                                              <p:val>
                                                <p:strVal val="#ppt_x"/>
                                              </p:val>
                                            </p:tav>
                                          </p:tavLst>
                                        </p:anim>
                                        <p:anim calcmode="lin" valueType="num">
                                          <p:cBhvr additive="base">
                                            <p:cTn id="104" dur="500" fill="hold"/>
                                            <p:tgtEl>
                                              <p:spTgt spid="42"/>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anim calcmode="lin" valueType="num">
                                          <p:cBhvr additive="base">
                                            <p:cTn id="107" dur="500" fill="hold"/>
                                            <p:tgtEl>
                                              <p:spTgt spid="43"/>
                                            </p:tgtEl>
                                            <p:attrNameLst>
                                              <p:attrName>ppt_x</p:attrName>
                                            </p:attrNameLst>
                                          </p:cBhvr>
                                          <p:tavLst>
                                            <p:tav tm="0">
                                              <p:val>
                                                <p:strVal val="1+#ppt_w/2"/>
                                              </p:val>
                                            </p:tav>
                                            <p:tav tm="100000">
                                              <p:val>
                                                <p:strVal val="#ppt_x"/>
                                              </p:val>
                                            </p:tav>
                                          </p:tavLst>
                                        </p:anim>
                                        <p:anim calcmode="lin" valueType="num">
                                          <p:cBhvr additive="base">
                                            <p:cTn id="108" dur="500" fill="hold"/>
                                            <p:tgtEl>
                                              <p:spTgt spid="43"/>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1+#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1+#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1+#ppt_w/2"/>
                                              </p:val>
                                            </p:tav>
                                            <p:tav tm="100000">
                                              <p:val>
                                                <p:strVal val="#ppt_x"/>
                                              </p:val>
                                            </p:tav>
                                          </p:tavLst>
                                        </p:anim>
                                        <p:anim calcmode="lin" valueType="num">
                                          <p:cBhvr additive="base">
                                            <p:cTn id="120" dur="500" fill="hold"/>
                                            <p:tgtEl>
                                              <p:spTgt spid="46"/>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47"/>
                                            </p:tgtEl>
                                            <p:attrNameLst>
                                              <p:attrName>style.visibility</p:attrName>
                                            </p:attrNameLst>
                                          </p:cBhvr>
                                          <p:to>
                                            <p:strVal val="visible"/>
                                          </p:to>
                                        </p:set>
                                        <p:anim calcmode="lin" valueType="num">
                                          <p:cBhvr additive="base">
                                            <p:cTn id="123" dur="500" fill="hold"/>
                                            <p:tgtEl>
                                              <p:spTgt spid="47"/>
                                            </p:tgtEl>
                                            <p:attrNameLst>
                                              <p:attrName>ppt_x</p:attrName>
                                            </p:attrNameLst>
                                          </p:cBhvr>
                                          <p:tavLst>
                                            <p:tav tm="0">
                                              <p:val>
                                                <p:strVal val="1+#ppt_w/2"/>
                                              </p:val>
                                            </p:tav>
                                            <p:tav tm="100000">
                                              <p:val>
                                                <p:strVal val="#ppt_x"/>
                                              </p:val>
                                            </p:tav>
                                          </p:tavLst>
                                        </p:anim>
                                        <p:anim calcmode="lin" valueType="num">
                                          <p:cBhvr additive="base">
                                            <p:cTn id="124" dur="500" fill="hold"/>
                                            <p:tgtEl>
                                              <p:spTgt spid="47"/>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additive="base">
                                            <p:cTn id="127" dur="500" fill="hold"/>
                                            <p:tgtEl>
                                              <p:spTgt spid="48"/>
                                            </p:tgtEl>
                                            <p:attrNameLst>
                                              <p:attrName>ppt_x</p:attrName>
                                            </p:attrNameLst>
                                          </p:cBhvr>
                                          <p:tavLst>
                                            <p:tav tm="0">
                                              <p:val>
                                                <p:strVal val="1+#ppt_w/2"/>
                                              </p:val>
                                            </p:tav>
                                            <p:tav tm="100000">
                                              <p:val>
                                                <p:strVal val="#ppt_x"/>
                                              </p:val>
                                            </p:tav>
                                          </p:tavLst>
                                        </p:anim>
                                        <p:anim calcmode="lin" valueType="num">
                                          <p:cBhvr additive="base">
                                            <p:cTn id="128" dur="500" fill="hold"/>
                                            <p:tgtEl>
                                              <p:spTgt spid="48"/>
                                            </p:tgtEl>
                                            <p:attrNameLst>
                                              <p:attrName>ppt_y</p:attrName>
                                            </p:attrNameLst>
                                          </p:cBhvr>
                                          <p:tavLst>
                                            <p:tav tm="0">
                                              <p:val>
                                                <p:strVal val="#ppt_y"/>
                                              </p:val>
                                            </p:tav>
                                            <p:tav tm="100000">
                                              <p:val>
                                                <p:strVal val="#ppt_y"/>
                                              </p:val>
                                            </p:tav>
                                          </p:tavLst>
                                        </p:anim>
                                      </p:childTnLst>
                                    </p:cTn>
                                  </p:par>
                                </p:childTnLst>
                              </p:cTn>
                            </p:par>
                            <p:par>
                              <p:cTn id="129" fill="hold">
                                <p:stCondLst>
                                  <p:cond delay="500"/>
                                </p:stCondLst>
                                <p:childTnLst>
                                  <p:par>
                                    <p:cTn id="130" presetID="15" presetClass="entr" presetSubtype="0" fill="hold" grpId="0" nodeType="afterEffect">
                                      <p:stCondLst>
                                        <p:cond delay="0"/>
                                      </p:stCondLst>
                                      <p:iterate type="lt">
                                        <p:tmPct val="10000"/>
                                      </p:iterate>
                                      <p:childTnLst>
                                        <p:set>
                                          <p:cBhvr>
                                            <p:cTn id="131" dur="1" fill="hold">
                                              <p:stCondLst>
                                                <p:cond delay="0"/>
                                              </p:stCondLst>
                                            </p:cTn>
                                            <p:tgtEl>
                                              <p:spTgt spid="34"/>
                                            </p:tgtEl>
                                            <p:attrNameLst>
                                              <p:attrName>style.visibility</p:attrName>
                                            </p:attrNameLst>
                                          </p:cBhvr>
                                          <p:to>
                                            <p:strVal val="visible"/>
                                          </p:to>
                                        </p:set>
                                        <p:anim calcmode="lin" valueType="num">
                                          <p:cBhvr>
                                            <p:cTn id="132" dur="1000" fill="hold"/>
                                            <p:tgtEl>
                                              <p:spTgt spid="34"/>
                                            </p:tgtEl>
                                            <p:attrNameLst>
                                              <p:attrName>ppt_w</p:attrName>
                                            </p:attrNameLst>
                                          </p:cBhvr>
                                          <p:tavLst>
                                            <p:tav tm="0">
                                              <p:val>
                                                <p:fltVal val="0"/>
                                              </p:val>
                                            </p:tav>
                                            <p:tav tm="100000">
                                              <p:val>
                                                <p:strVal val="#ppt_w"/>
                                              </p:val>
                                            </p:tav>
                                          </p:tavLst>
                                        </p:anim>
                                        <p:anim calcmode="lin" valueType="num">
                                          <p:cBhvr>
                                            <p:cTn id="133" dur="1000" fill="hold"/>
                                            <p:tgtEl>
                                              <p:spTgt spid="34"/>
                                            </p:tgtEl>
                                            <p:attrNameLst>
                                              <p:attrName>ppt_h</p:attrName>
                                            </p:attrNameLst>
                                          </p:cBhvr>
                                          <p:tavLst>
                                            <p:tav tm="0">
                                              <p:val>
                                                <p:fltVal val="0"/>
                                              </p:val>
                                            </p:tav>
                                            <p:tav tm="100000">
                                              <p:val>
                                                <p:strVal val="#ppt_h"/>
                                              </p:val>
                                            </p:tav>
                                          </p:tavLst>
                                        </p:anim>
                                        <p:anim calcmode="lin" valueType="num">
                                          <p:cBhvr>
                                            <p:cTn id="134"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135" dur="1000" fill="hold"/>
                                            <p:tgtEl>
                                              <p:spTgt spid="34"/>
                                            </p:tgtEl>
                                            <p:attrNameLst>
                                              <p:attrName>ppt_y</p:attrName>
                                            </p:attrNameLst>
                                          </p:cBhvr>
                                          <p:tavLst>
                                            <p:tav tm="0" fmla="#ppt_y+(sin(-2*pi*(1-$))*-#ppt_x+cos(-2*pi*(1-$))*(1-#ppt_y))*(1-$)">
                                              <p:val>
                                                <p:fltVal val="0"/>
                                              </p:val>
                                            </p:tav>
                                            <p:tav tm="100000">
                                              <p:val>
                                                <p:fltVal val="1"/>
                                              </p:val>
                                            </p:tav>
                                          </p:tavLst>
                                        </p:anim>
                                      </p:childTnLst>
                                    </p:cTn>
                                  </p:par>
                                </p:childTnLst>
                              </p:cTn>
                            </p:par>
                            <p:par>
                              <p:cTn id="136" fill="hold">
                                <p:stCondLst>
                                  <p:cond delay="1500"/>
                                </p:stCondLst>
                                <p:childTnLst>
                                  <p:par>
                                    <p:cTn id="137" presetID="52" presetClass="entr" presetSubtype="0" fill="hold" grpId="0" nodeType="afterEffect">
                                      <p:stCondLst>
                                        <p:cond delay="0"/>
                                      </p:stCondLst>
                                      <p:iterate type="lt">
                                        <p:tmPct val="10000"/>
                                      </p:iterate>
                                      <p:childTnLst>
                                        <p:set>
                                          <p:cBhvr>
                                            <p:cTn id="138" dur="1" fill="hold">
                                              <p:stCondLst>
                                                <p:cond delay="0"/>
                                              </p:stCondLst>
                                            </p:cTn>
                                            <p:tgtEl>
                                              <p:spTgt spid="36"/>
                                            </p:tgtEl>
                                            <p:attrNameLst>
                                              <p:attrName>style.visibility</p:attrName>
                                            </p:attrNameLst>
                                          </p:cBhvr>
                                          <p:to>
                                            <p:strVal val="visible"/>
                                          </p:to>
                                        </p:set>
                                        <p:animScale>
                                          <p:cBhvr>
                                            <p:cTn id="139"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0" dur="1000" decel="50000" fill="hold">
                                              <p:stCondLst>
                                                <p:cond delay="0"/>
                                              </p:stCondLst>
                                            </p:cTn>
                                            <p:tgtEl>
                                              <p:spTgt spid="36"/>
                                            </p:tgtEl>
                                            <p:attrNameLst>
                                              <p:attrName>ppt_x</p:attrName>
                                              <p:attrName>ppt_y</p:attrName>
                                            </p:attrNameLst>
                                          </p:cBhvr>
                                        </p:animMotion>
                                        <p:animEffect transition="in" filter="fade">
                                          <p:cBhvr>
                                            <p:cTn id="14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3" name="组合 32"/>
          <p:cNvGrpSpPr/>
          <p:nvPr/>
        </p:nvGrpSpPr>
        <p:grpSpPr>
          <a:xfrm>
            <a:off x="8436260" y="0"/>
            <a:ext cx="1800200" cy="3053928"/>
            <a:chOff x="6327195" y="0"/>
            <a:chExt cx="1350150" cy="2290446"/>
          </a:xfrm>
          <a:solidFill>
            <a:schemeClr val="accent1">
              <a:lumMod val="60000"/>
              <a:lumOff val="40000"/>
            </a:schemeClr>
          </a:solidFill>
        </p:grpSpPr>
        <p:sp>
          <p:nvSpPr>
            <p:cNvPr id="4" name="Rectangle 17"/>
            <p:cNvSpPr/>
            <p:nvPr/>
          </p:nvSpPr>
          <p:spPr bwMode="auto">
            <a:xfrm>
              <a:off x="6975267" y="0"/>
              <a:ext cx="54006" cy="2290446"/>
            </a:xfrm>
            <a:prstGeom prst="rect">
              <a:avLst/>
            </a:prstGeom>
            <a:grpFill/>
            <a:ln w="19050">
              <a:noFill/>
              <a:round/>
            </a:ln>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 name="Freeform: Shape 15"/>
            <p:cNvSpPr/>
            <p:nvPr/>
          </p:nvSpPr>
          <p:spPr bwMode="auto">
            <a:xfrm>
              <a:off x="6327195" y="1453353"/>
              <a:ext cx="1350150" cy="837093"/>
            </a:xfrm>
            <a:custGeom>
              <a:avLst/>
              <a:gdLst>
                <a:gd name="connsiteX0" fmla="*/ 900100 w 1800200"/>
                <a:gd name="connsiteY0" fmla="*/ 0 h 1116124"/>
                <a:gd name="connsiteX1" fmla="*/ 1800200 w 1800200"/>
                <a:gd name="connsiteY1" fmla="*/ 900100 h 1116124"/>
                <a:gd name="connsiteX2" fmla="*/ 1781913 w 1800200"/>
                <a:gd name="connsiteY2" fmla="*/ 1081502 h 1116124"/>
                <a:gd name="connsiteX3" fmla="*/ 1773011 w 1800200"/>
                <a:gd name="connsiteY3" fmla="*/ 1116124 h 1116124"/>
                <a:gd name="connsiteX4" fmla="*/ 27190 w 1800200"/>
                <a:gd name="connsiteY4" fmla="*/ 1116124 h 1116124"/>
                <a:gd name="connsiteX5" fmla="*/ 18287 w 1800200"/>
                <a:gd name="connsiteY5" fmla="*/ 1081502 h 1116124"/>
                <a:gd name="connsiteX6" fmla="*/ 0 w 1800200"/>
                <a:gd name="connsiteY6" fmla="*/ 900100 h 1116124"/>
                <a:gd name="connsiteX7" fmla="*/ 900100 w 1800200"/>
                <a:gd name="connsiteY7" fmla="*/ 0 h 111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1116124">
                  <a:moveTo>
                    <a:pt x="900100" y="0"/>
                  </a:moveTo>
                  <a:cubicBezTo>
                    <a:pt x="1397212" y="0"/>
                    <a:pt x="1800200" y="402988"/>
                    <a:pt x="1800200" y="900100"/>
                  </a:cubicBezTo>
                  <a:cubicBezTo>
                    <a:pt x="1800200" y="962239"/>
                    <a:pt x="1793903" y="1022907"/>
                    <a:pt x="1781913" y="1081502"/>
                  </a:cubicBezTo>
                  <a:lnTo>
                    <a:pt x="1773011" y="1116124"/>
                  </a:lnTo>
                  <a:lnTo>
                    <a:pt x="27190" y="1116124"/>
                  </a:lnTo>
                  <a:lnTo>
                    <a:pt x="18287" y="1081502"/>
                  </a:lnTo>
                  <a:cubicBezTo>
                    <a:pt x="6297" y="1022907"/>
                    <a:pt x="0" y="962239"/>
                    <a:pt x="0" y="900100"/>
                  </a:cubicBezTo>
                  <a:cubicBezTo>
                    <a:pt x="0" y="402988"/>
                    <a:pt x="402988" y="0"/>
                    <a:pt x="900100" y="0"/>
                  </a:cubicBezTo>
                  <a:close/>
                </a:path>
              </a:pathLst>
            </a:custGeom>
            <a:grpFill/>
            <a:ln w="19050">
              <a:noFill/>
              <a:round/>
            </a:ln>
          </p:spPr>
          <p:txBody>
            <a:bodyPr anchor="ctr"/>
            <a:lstStyle/>
            <a:p>
              <a:pPr algn="ctr"/>
              <a:endParaRPr sz="240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34" name="组合 15"/>
          <p:cNvGrpSpPr/>
          <p:nvPr/>
        </p:nvGrpSpPr>
        <p:grpSpPr bwMode="auto">
          <a:xfrm>
            <a:off x="-316706" y="114301"/>
            <a:ext cx="2894410" cy="394097"/>
            <a:chOff x="6168776" y="1221671"/>
            <a:chExt cx="4455682" cy="606624"/>
          </a:xfrm>
        </p:grpSpPr>
        <p:sp>
          <p:nvSpPr>
            <p:cNvPr id="35"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6" name="文本框 13"/>
            <p:cNvSpPr txBox="1">
              <a:spLocks noChangeArrowheads="1"/>
            </p:cNvSpPr>
            <p:nvPr/>
          </p:nvSpPr>
          <p:spPr bwMode="auto">
            <a:xfrm>
              <a:off x="6834600" y="1233423"/>
              <a:ext cx="985345"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5" name="组合 14"/>
          <p:cNvGrpSpPr/>
          <p:nvPr/>
        </p:nvGrpSpPr>
        <p:grpSpPr>
          <a:xfrm>
            <a:off x="2238375" y="711835"/>
            <a:ext cx="4441190" cy="5899785"/>
            <a:chOff x="3305" y="1421"/>
            <a:chExt cx="6994" cy="9291"/>
          </a:xfrm>
        </p:grpSpPr>
        <p:grpSp>
          <p:nvGrpSpPr>
            <p:cNvPr id="28" name="组合 27"/>
            <p:cNvGrpSpPr/>
            <p:nvPr/>
          </p:nvGrpSpPr>
          <p:grpSpPr>
            <a:xfrm>
              <a:off x="3305" y="1421"/>
              <a:ext cx="6994" cy="7911"/>
              <a:chOff x="3488" y="2405"/>
              <a:chExt cx="6994" cy="7911"/>
            </a:xfrm>
          </p:grpSpPr>
          <p:grpSp>
            <p:nvGrpSpPr>
              <p:cNvPr id="32" name="组合 31"/>
              <p:cNvGrpSpPr/>
              <p:nvPr/>
            </p:nvGrpSpPr>
            <p:grpSpPr>
              <a:xfrm>
                <a:off x="3488" y="7939"/>
                <a:ext cx="6985" cy="984"/>
                <a:chOff x="1661251" y="3780951"/>
                <a:chExt cx="3326606" cy="468630"/>
              </a:xfrm>
            </p:grpSpPr>
            <p:sp>
              <p:nvSpPr>
                <p:cNvPr id="8" name="Oval 14"/>
                <p:cNvSpPr/>
                <p:nvPr/>
              </p:nvSpPr>
              <p:spPr>
                <a:xfrm>
                  <a:off x="1661251" y="3780951"/>
                  <a:ext cx="468262" cy="4682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05</a:t>
                  </a:r>
                  <a:endParaRPr lang="en-US" altLang="zh-CN"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6" name="TextBox 35"/>
                <p:cNvSpPr txBox="1"/>
                <p:nvPr/>
              </p:nvSpPr>
              <p:spPr>
                <a:xfrm>
                  <a:off x="2016057" y="3803811"/>
                  <a:ext cx="2971800" cy="445770"/>
                </a:xfrm>
                <a:prstGeom prst="rect">
                  <a:avLst/>
                </a:prstGeom>
                <a:noFill/>
              </p:spPr>
              <p:txBody>
                <a:bodyPr wrap="none" lIns="480000" tIns="0" rIns="0" bIns="0" anchor="ctr" anchorCtr="0">
                  <a:noAutofit/>
                </a:bodyPr>
                <a:lstStyle/>
                <a:p>
                  <a:pPr algn="l"/>
                  <a:r>
                    <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状态</a:t>
                  </a:r>
                  <a:endPar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31" name="组合 30"/>
              <p:cNvGrpSpPr/>
              <p:nvPr/>
            </p:nvGrpSpPr>
            <p:grpSpPr>
              <a:xfrm>
                <a:off x="3497" y="6555"/>
                <a:ext cx="6976" cy="984"/>
                <a:chOff x="1665330" y="3122019"/>
                <a:chExt cx="3322320" cy="468630"/>
              </a:xfrm>
            </p:grpSpPr>
            <p:sp>
              <p:nvSpPr>
                <p:cNvPr id="10" name="Oval 19"/>
                <p:cNvSpPr/>
                <p:nvPr/>
              </p:nvSpPr>
              <p:spPr>
                <a:xfrm>
                  <a:off x="1665330" y="3122019"/>
                  <a:ext cx="468262" cy="4682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04</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4" name="TextBox 33"/>
                <p:cNvSpPr txBox="1"/>
                <p:nvPr/>
              </p:nvSpPr>
              <p:spPr>
                <a:xfrm>
                  <a:off x="2015850" y="3144879"/>
                  <a:ext cx="2971800" cy="445770"/>
                </a:xfrm>
                <a:prstGeom prst="rect">
                  <a:avLst/>
                </a:prstGeom>
                <a:noFill/>
              </p:spPr>
              <p:txBody>
                <a:bodyPr wrap="none" lIns="480000" tIns="0" rIns="0" bIns="0" anchor="ctr" anchorCtr="0">
                  <a:noAutofit/>
                </a:bodyPr>
                <a:lstStyle/>
                <a:p>
                  <a:pPr algn="l"/>
                  <a:r>
                    <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http 请求</a:t>
                  </a:r>
                  <a:endPar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30" name="组合 29"/>
              <p:cNvGrpSpPr/>
              <p:nvPr/>
            </p:nvGrpSpPr>
            <p:grpSpPr>
              <a:xfrm>
                <a:off x="3497" y="5172"/>
                <a:ext cx="6976" cy="983"/>
                <a:chOff x="1665330" y="2463087"/>
                <a:chExt cx="3322320" cy="468262"/>
              </a:xfrm>
            </p:grpSpPr>
            <p:sp>
              <p:nvSpPr>
                <p:cNvPr id="12" name="Oval 21"/>
                <p:cNvSpPr/>
                <p:nvPr/>
              </p:nvSpPr>
              <p:spPr>
                <a:xfrm>
                  <a:off x="1665330" y="2463087"/>
                  <a:ext cx="468262" cy="4682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03</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2" name="TextBox 31"/>
                <p:cNvSpPr txBox="1"/>
                <p:nvPr/>
              </p:nvSpPr>
              <p:spPr>
                <a:xfrm>
                  <a:off x="2015850" y="2485947"/>
                  <a:ext cx="2971800" cy="445294"/>
                </a:xfrm>
                <a:prstGeom prst="rect">
                  <a:avLst/>
                </a:prstGeom>
                <a:noFill/>
              </p:spPr>
              <p:txBody>
                <a:bodyPr wrap="none" lIns="480000" tIns="0" rIns="0" bIns="0" anchor="ctr" anchorCtr="0">
                  <a:noAutofit/>
                </a:bodyPr>
                <a:lstStyle/>
                <a:p>
                  <a:pPr algn="l"/>
                  <a:r>
                    <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路由</a:t>
                  </a:r>
                  <a:endPar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29" name="组合 28"/>
              <p:cNvGrpSpPr/>
              <p:nvPr/>
            </p:nvGrpSpPr>
            <p:grpSpPr>
              <a:xfrm>
                <a:off x="3497" y="3788"/>
                <a:ext cx="6976" cy="984"/>
                <a:chOff x="1665330" y="1804155"/>
                <a:chExt cx="3322320" cy="468630"/>
              </a:xfrm>
            </p:grpSpPr>
            <p:sp>
              <p:nvSpPr>
                <p:cNvPr id="14" name="Oval 23"/>
                <p:cNvSpPr/>
                <p:nvPr/>
              </p:nvSpPr>
              <p:spPr>
                <a:xfrm>
                  <a:off x="1665330" y="1804155"/>
                  <a:ext cx="468262" cy="4682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02</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0" name="TextBox 29"/>
                <p:cNvSpPr txBox="1"/>
                <p:nvPr/>
              </p:nvSpPr>
              <p:spPr>
                <a:xfrm>
                  <a:off x="2015850" y="1827015"/>
                  <a:ext cx="2971800" cy="445770"/>
                </a:xfrm>
                <a:prstGeom prst="rect">
                  <a:avLst/>
                </a:prstGeom>
                <a:noFill/>
              </p:spPr>
              <p:txBody>
                <a:bodyPr wrap="none" lIns="480000" tIns="0" rIns="0" bIns="0" anchor="ctr" anchorCtr="0">
                  <a:noAutofit/>
                </a:bodyPr>
                <a:lstStyle/>
                <a:p>
                  <a:pPr algn="l"/>
                  <a:r>
                    <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布局、样式、交互</a:t>
                  </a:r>
                  <a:endPar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2" name="组合 1"/>
              <p:cNvGrpSpPr/>
              <p:nvPr/>
            </p:nvGrpSpPr>
            <p:grpSpPr>
              <a:xfrm>
                <a:off x="3497" y="2405"/>
                <a:ext cx="6976" cy="984"/>
                <a:chOff x="1665332" y="1145223"/>
                <a:chExt cx="3322320" cy="468630"/>
              </a:xfrm>
            </p:grpSpPr>
            <p:sp>
              <p:nvSpPr>
                <p:cNvPr id="16" name="Oval 25"/>
                <p:cNvSpPr/>
                <p:nvPr/>
              </p:nvSpPr>
              <p:spPr>
                <a:xfrm>
                  <a:off x="1665332" y="1145223"/>
                  <a:ext cx="468262" cy="4682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01</a:t>
                  </a:r>
                  <a:endParaRPr lang="en-US" altLang="zh-CN" sz="2400"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8" name="TextBox 27"/>
                <p:cNvSpPr txBox="1"/>
                <p:nvPr/>
              </p:nvSpPr>
              <p:spPr>
                <a:xfrm>
                  <a:off x="2015852" y="1168083"/>
                  <a:ext cx="2971800" cy="445770"/>
                </a:xfrm>
                <a:prstGeom prst="rect">
                  <a:avLst/>
                </a:prstGeom>
                <a:noFill/>
              </p:spPr>
              <p:txBody>
                <a:bodyPr wrap="none" lIns="480000" tIns="0" rIns="0" bIns="0" anchor="ctr" anchorCtr="0">
                  <a:noAutofit/>
                </a:bodyPr>
                <a:lstStyle/>
                <a:p>
                  <a:pPr algn="l"/>
                  <a:r>
                    <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生命周期</a:t>
                  </a:r>
                  <a:endPar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7" name="TextBox 35"/>
              <p:cNvSpPr txBox="1"/>
              <p:nvPr/>
            </p:nvSpPr>
            <p:spPr>
              <a:xfrm>
                <a:off x="4242" y="9380"/>
                <a:ext cx="6240" cy="936"/>
              </a:xfrm>
              <a:prstGeom prst="rect">
                <a:avLst/>
              </a:prstGeom>
              <a:noFill/>
            </p:spPr>
            <p:txBody>
              <a:bodyPr wrap="none" lIns="480000" tIns="0" rIns="0" bIns="0" anchor="ctr" anchorCtr="0">
                <a:noAutofit/>
              </a:bodyPr>
              <a:p>
                <a:pPr algn="l"/>
                <a:r>
                  <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调试</a:t>
                </a:r>
                <a:endPar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11" name="Oval 14"/>
            <p:cNvSpPr/>
            <p:nvPr/>
          </p:nvSpPr>
          <p:spPr>
            <a:xfrm>
              <a:off x="3308" y="8396"/>
              <a:ext cx="983" cy="9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0000"/>
            </a:bodyPr>
            <a:lstStyle/>
            <a:p>
              <a:pPr algn="ctr">
                <a:lnSpc>
                  <a:spcPct val="110000"/>
                </a:lnSpc>
              </a:pPr>
              <a:r>
                <a:rPr lang="en-US" altLang="zh-CN"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06</a:t>
              </a:r>
              <a:endParaRPr lang="en-US" altLang="zh-CN"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3" name="Oval 14"/>
            <p:cNvSpPr/>
            <p:nvPr/>
          </p:nvSpPr>
          <p:spPr>
            <a:xfrm>
              <a:off x="3314" y="9730"/>
              <a:ext cx="983" cy="9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0000"/>
            </a:bodyPr>
            <a:lstStyle/>
            <a:p>
              <a:pPr algn="ctr">
                <a:lnSpc>
                  <a:spcPct val="110000"/>
                </a:lnSpc>
              </a:pPr>
              <a:r>
                <a:rPr lang="en-US" altLang="zh-CN"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07</a:t>
              </a:r>
              <a:endParaRPr lang="en-US" altLang="zh-CN"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19" name="TextBox 35"/>
          <p:cNvSpPr txBox="1"/>
          <p:nvPr/>
        </p:nvSpPr>
        <p:spPr>
          <a:xfrm>
            <a:off x="2711450" y="6017895"/>
            <a:ext cx="2273935" cy="594360"/>
          </a:xfrm>
          <a:prstGeom prst="rect">
            <a:avLst/>
          </a:prstGeom>
          <a:noFill/>
        </p:spPr>
        <p:txBody>
          <a:bodyPr wrap="none" lIns="480000" tIns="0" rIns="0" bIns="0" anchor="ctr" anchorCtr="0">
            <a:noAutofit/>
          </a:bodyPr>
          <a:p>
            <a:pPr algn="l">
              <a:lnSpc>
                <a:spcPct val="130000"/>
              </a:lnSpc>
            </a:pPr>
            <a:r>
              <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服务通信</a:t>
            </a:r>
            <a:endParaRPr lang="zh-CN" altLang="en-US" sz="1600" b="1" dirty="0">
              <a:solidFill>
                <a:schemeClr val="bg1">
                  <a:lumMod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占位符 4" descr="lifecycle"/>
          <p:cNvPicPr>
            <a:picLocks noChangeAspect="1"/>
          </p:cNvPicPr>
          <p:nvPr>
            <p:ph type="pic" idx="1"/>
          </p:nvPr>
        </p:nvPicPr>
        <p:blipFill>
          <a:blip r:embed="rId1"/>
          <a:stretch>
            <a:fillRect/>
          </a:stretch>
        </p:blipFill>
        <p:spPr>
          <a:xfrm>
            <a:off x="1500505" y="508635"/>
            <a:ext cx="4450080" cy="6349365"/>
          </a:xfrm>
          <a:prstGeom prst="rect">
            <a:avLst/>
          </a:prstGeom>
        </p:spPr>
      </p:pic>
      <p:grpSp>
        <p:nvGrpSpPr>
          <p:cNvPr id="34" name="组合 15"/>
          <p:cNvGrpSpPr/>
          <p:nvPr/>
        </p:nvGrpSpPr>
        <p:grpSpPr bwMode="auto">
          <a:xfrm>
            <a:off x="-316706" y="114301"/>
            <a:ext cx="2894410" cy="394097"/>
            <a:chOff x="6168776" y="1221671"/>
            <a:chExt cx="4455682" cy="606624"/>
          </a:xfrm>
        </p:grpSpPr>
        <p:sp>
          <p:nvSpPr>
            <p:cNvPr id="35"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6" name="文本框 13"/>
            <p:cNvSpPr txBox="1">
              <a:spLocks noChangeArrowheads="1"/>
            </p:cNvSpPr>
            <p:nvPr/>
          </p:nvSpPr>
          <p:spPr bwMode="auto">
            <a:xfrm>
              <a:off x="6834600" y="1233423"/>
              <a:ext cx="260608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生命周期</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8" name="组合 7"/>
          <p:cNvGrpSpPr/>
          <p:nvPr/>
        </p:nvGrpSpPr>
        <p:grpSpPr>
          <a:xfrm>
            <a:off x="7489542" y="2990215"/>
            <a:ext cx="3113405" cy="1796480"/>
            <a:chOff x="9843" y="2589"/>
            <a:chExt cx="3613" cy="1043"/>
          </a:xfrm>
        </p:grpSpPr>
        <p:sp>
          <p:nvSpPr>
            <p:cNvPr id="6" name="文本框 5"/>
            <p:cNvSpPr txBox="1"/>
            <p:nvPr/>
          </p:nvSpPr>
          <p:spPr>
            <a:xfrm>
              <a:off x="9843" y="2589"/>
              <a:ext cx="3256" cy="214"/>
            </a:xfrm>
            <a:prstGeom prst="rect">
              <a:avLst/>
            </a:prstGeom>
            <a:noFill/>
          </p:spPr>
          <p:txBody>
            <a:bodyPr wrap="square" rtlCol="0" anchor="t" anchorCtr="0">
              <a:spAutoFit/>
            </a:bodyPr>
            <a:p>
              <a:pPr algn="l"/>
              <a:r>
                <a:rPr lang="zh-CN" altLang="en-US"/>
                <a:t>大致可以看成三个阶段</a:t>
              </a:r>
              <a:endParaRPr lang="zh-CN" altLang="en-US"/>
            </a:p>
          </p:txBody>
        </p:sp>
        <p:sp>
          <p:nvSpPr>
            <p:cNvPr id="7" name="文本框 6"/>
            <p:cNvSpPr txBox="1"/>
            <p:nvPr/>
          </p:nvSpPr>
          <p:spPr>
            <a:xfrm>
              <a:off x="9843" y="2954"/>
              <a:ext cx="3613" cy="678"/>
            </a:xfrm>
            <a:prstGeom prst="rect">
              <a:avLst/>
            </a:prstGeom>
            <a:noFill/>
          </p:spPr>
          <p:txBody>
            <a:bodyPr wrap="square" rtlCol="0" anchor="t" anchorCtr="0">
              <a:spAutoFit/>
            </a:bodyPr>
            <a:p>
              <a:pPr algn="l"/>
              <a:r>
                <a:rPr lang="en-US" altLang="zh-CN" sz="1400"/>
                <a:t>1</a:t>
              </a:r>
              <a:r>
                <a:rPr lang="zh-CN" altLang="en-US" sz="1400"/>
                <a:t> 初始化（插入渲染树）</a:t>
              </a:r>
              <a:endParaRPr lang="zh-CN" altLang="en-US" sz="1400"/>
            </a:p>
            <a:p>
              <a:pPr algn="l"/>
              <a:endParaRPr lang="zh-CN" altLang="en-US" sz="1400"/>
            </a:p>
            <a:p>
              <a:pPr algn="l"/>
              <a:r>
                <a:rPr lang="en-US" altLang="zh-CN" sz="1400"/>
                <a:t>2</a:t>
              </a:r>
              <a:r>
                <a:rPr lang="zh-CN" altLang="en-US" sz="1400"/>
                <a:t> 状态改变（在渲染树中存在）</a:t>
              </a:r>
              <a:endParaRPr lang="zh-CN" altLang="en-US" sz="1400"/>
            </a:p>
            <a:p>
              <a:pPr algn="l"/>
              <a:endParaRPr lang="zh-CN" altLang="en-US" sz="1400"/>
            </a:p>
            <a:p>
              <a:pPr algn="l"/>
              <a:r>
                <a:rPr lang="en-US" altLang="zh-CN" sz="1400"/>
                <a:t>3</a:t>
              </a:r>
              <a:r>
                <a:rPr lang="zh-CN" altLang="en-US" sz="1400"/>
                <a:t> 销毁（从渲染树种移除）</a:t>
              </a:r>
              <a:endParaRPr lang="zh-CN" altLang="en-US" sz="1400"/>
            </a:p>
          </p:txBody>
        </p:sp>
      </p:grpSp>
    </p:spTree>
  </p:cSld>
  <p:clrMapOvr>
    <a:masterClrMapping/>
  </p:clrMapOvr>
  <mc:AlternateContent xmlns:mc="http://schemas.openxmlformats.org/markup-compatibility/2006">
    <mc:Choice xmlns:p14="http://schemas.microsoft.com/office/powerpoint/2010/main" Requires="p14">
      <p:transition spd="slow" p14:dur="1400" advTm="4000">
        <p14:ripp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9" name="组合 15"/>
          <p:cNvGrpSpPr/>
          <p:nvPr/>
        </p:nvGrpSpPr>
        <p:grpSpPr bwMode="auto">
          <a:xfrm>
            <a:off x="-316706" y="114301"/>
            <a:ext cx="2894410" cy="394097"/>
            <a:chOff x="6168776" y="1221671"/>
            <a:chExt cx="4455682" cy="606624"/>
          </a:xfrm>
        </p:grpSpPr>
        <p:sp>
          <p:nvSpPr>
            <p:cNvPr id="42" name="圆角矩形 2"/>
            <p:cNvSpPr/>
            <p:nvPr/>
          </p:nvSpPr>
          <p:spPr>
            <a:xfrm>
              <a:off x="6168776" y="1221671"/>
              <a:ext cx="4455682" cy="606624"/>
            </a:xfrm>
            <a:prstGeom prst="roundRect">
              <a:avLst>
                <a:gd name="adj" fmla="val 50000"/>
              </a:avLst>
            </a:prstGeom>
            <a:solidFill>
              <a:srgbClr val="FFFFFF"/>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rgbClr val="3F7B33"/>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5" name="文本框 13"/>
            <p:cNvSpPr txBox="1">
              <a:spLocks noChangeArrowheads="1"/>
            </p:cNvSpPr>
            <p:nvPr/>
          </p:nvSpPr>
          <p:spPr bwMode="auto">
            <a:xfrm>
              <a:off x="6834600" y="1233423"/>
              <a:ext cx="2606082" cy="56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pPr eaLnBrk="1" hangingPunct="1"/>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实战</a:t>
              </a:r>
              <a:r>
                <a:rPr lang="en-US" altLang="zh-CN"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生命周期</a:t>
              </a:r>
              <a:endParaRPr lang="zh-CN" altLang="en-US" dirty="0">
                <a:solidFill>
                  <a:schemeClr val="accent1">
                    <a:lumMod val="7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48" name="组合 47"/>
          <p:cNvGrpSpPr/>
          <p:nvPr/>
        </p:nvGrpSpPr>
        <p:grpSpPr>
          <a:xfrm>
            <a:off x="1056640" y="1537970"/>
            <a:ext cx="9937115" cy="4752975"/>
            <a:chOff x="1775" y="3019"/>
            <a:chExt cx="15649" cy="7485"/>
          </a:xfrm>
        </p:grpSpPr>
        <p:grpSp>
          <p:nvGrpSpPr>
            <p:cNvPr id="2" name="组合 20"/>
            <p:cNvGrpSpPr/>
            <p:nvPr/>
          </p:nvGrpSpPr>
          <p:grpSpPr>
            <a:xfrm>
              <a:off x="1775" y="3019"/>
              <a:ext cx="7429" cy="1810"/>
              <a:chOff x="1064741" y="1737011"/>
              <a:chExt cx="4718290" cy="1149542"/>
            </a:xfrm>
          </p:grpSpPr>
          <p:sp>
            <p:nvSpPr>
              <p:cNvPr id="22" name="Oval 68"/>
              <p:cNvSpPr>
                <a:spLocks noChangeArrowheads="1"/>
              </p:cNvSpPr>
              <p:nvPr/>
            </p:nvSpPr>
            <p:spPr bwMode="auto">
              <a:xfrm flipH="1">
                <a:off x="1064741" y="1843186"/>
                <a:ext cx="752008" cy="750378"/>
              </a:xfrm>
              <a:prstGeom prst="ellipse">
                <a:avLst/>
              </a:prstGeom>
              <a:solidFill>
                <a:schemeClr val="accent1"/>
              </a:solidFill>
              <a:ln w="57150">
                <a:noFill/>
                <a:round/>
              </a:ln>
              <a:effectLst>
                <a:outerShdw blurRad="76200" dir="18900000" sy="23000" kx="-1200000" algn="bl" rotWithShape="0">
                  <a:prstClr val="black">
                    <a:alpha val="20000"/>
                  </a:prstClr>
                </a:outerShdw>
              </a:effectLst>
            </p:spPr>
            <p:txBody>
              <a:bodyPr vert="horz" wrap="square" lIns="121883" tIns="60941" rIns="121883" bIns="60941" numCol="1" anchor="t" anchorCtr="0" compatLnSpc="1"/>
              <a:lstStyle/>
              <a:p>
                <a:endParaRPr 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3" name="Rectangle 2"/>
              <p:cNvSpPr/>
              <p:nvPr/>
            </p:nvSpPr>
            <p:spPr bwMode="auto">
              <a:xfrm>
                <a:off x="1200777" y="1887962"/>
                <a:ext cx="47993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id-ID"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a:t>
                </a:r>
                <a:endPar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3" name="组合 23"/>
              <p:cNvGrpSpPr/>
              <p:nvPr/>
            </p:nvGrpSpPr>
            <p:grpSpPr>
              <a:xfrm>
                <a:off x="1816749" y="1737011"/>
                <a:ext cx="3966282" cy="1149542"/>
                <a:chOff x="2697421" y="988963"/>
                <a:chExt cx="3966282" cy="1149542"/>
              </a:xfrm>
            </p:grpSpPr>
            <p:sp>
              <p:nvSpPr>
                <p:cNvPr id="25" name="TextBox 24"/>
                <p:cNvSpPr txBox="1"/>
                <p:nvPr/>
              </p:nvSpPr>
              <p:spPr>
                <a:xfrm>
                  <a:off x="2779298" y="1383316"/>
                  <a:ext cx="3884405" cy="755189"/>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插入渲染树时调用，只调用一次，widget 创建执行的第一个方法，可以再里面初始化一些数据网络请求等，以及绑定控制器</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6" name="TextBox 25"/>
                <p:cNvSpPr txBox="1"/>
                <p:nvPr/>
              </p:nvSpPr>
              <p:spPr>
                <a:xfrm>
                  <a:off x="2697421" y="988963"/>
                  <a:ext cx="3035275" cy="488427"/>
                </a:xfrm>
                <a:prstGeom prst="rect">
                  <a:avLst/>
                </a:prstGeom>
                <a:noFill/>
              </p:spPr>
              <p:txBody>
                <a:bodyPr wrap="square" lIns="243716" tIns="121859" rIns="243716" bIns="121859" rtlCol="0">
                  <a:spAutoFit/>
                </a:bodyPr>
                <a:lstStyle/>
                <a:p>
                  <a:r>
                    <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initState</a:t>
                  </a: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nvGrpSpPr>
            <p:cNvPr id="6" name="组合 26"/>
            <p:cNvGrpSpPr/>
            <p:nvPr/>
          </p:nvGrpSpPr>
          <p:grpSpPr>
            <a:xfrm>
              <a:off x="9994" y="3019"/>
              <a:ext cx="7429" cy="1350"/>
              <a:chOff x="1064741" y="1736376"/>
              <a:chExt cx="4718290" cy="857188"/>
            </a:xfrm>
          </p:grpSpPr>
          <p:sp>
            <p:nvSpPr>
              <p:cNvPr id="28" name="Oval 68"/>
              <p:cNvSpPr>
                <a:spLocks noChangeArrowheads="1"/>
              </p:cNvSpPr>
              <p:nvPr/>
            </p:nvSpPr>
            <p:spPr bwMode="auto">
              <a:xfrm flipH="1">
                <a:off x="1064741" y="1843186"/>
                <a:ext cx="752008" cy="750378"/>
              </a:xfrm>
              <a:prstGeom prst="ellipse">
                <a:avLst/>
              </a:prstGeom>
              <a:solidFill>
                <a:schemeClr val="accent2"/>
              </a:solidFill>
              <a:ln w="57150">
                <a:noFill/>
                <a:round/>
              </a:ln>
              <a:effectLst>
                <a:outerShdw blurRad="76200" dir="18900000" sy="23000" kx="-1200000" algn="bl" rotWithShape="0">
                  <a:prstClr val="black">
                    <a:alpha val="20000"/>
                  </a:prstClr>
                </a:outerShdw>
              </a:effectLst>
            </p:spPr>
            <p:txBody>
              <a:bodyPr vert="horz" wrap="square" lIns="121883" tIns="60941" rIns="121883" bIns="60941" numCol="1" anchor="t" anchorCtr="0" compatLnSpc="1"/>
              <a:lstStyle/>
              <a:p>
                <a:endParaRPr 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9" name="Rectangle 2"/>
              <p:cNvSpPr/>
              <p:nvPr/>
            </p:nvSpPr>
            <p:spPr bwMode="auto">
              <a:xfrm>
                <a:off x="1200777" y="1887167"/>
                <a:ext cx="47993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a:t>
                </a:r>
                <a:endPar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10" name="组合 29"/>
              <p:cNvGrpSpPr/>
              <p:nvPr/>
            </p:nvGrpSpPr>
            <p:grpSpPr>
              <a:xfrm>
                <a:off x="1816749" y="1736376"/>
                <a:ext cx="3966282" cy="707480"/>
                <a:chOff x="2697421" y="988328"/>
                <a:chExt cx="3966282" cy="707480"/>
              </a:xfrm>
            </p:grpSpPr>
            <p:sp>
              <p:nvSpPr>
                <p:cNvPr id="31" name="TextBox 30"/>
                <p:cNvSpPr txBox="1"/>
                <p:nvPr/>
              </p:nvSpPr>
              <p:spPr>
                <a:xfrm>
                  <a:off x="2779298" y="1383316"/>
                  <a:ext cx="3884405" cy="312492"/>
                </a:xfrm>
                <a:prstGeom prst="rect">
                  <a:avLst/>
                </a:prstGeom>
                <a:noFill/>
              </p:spPr>
              <p:txBody>
                <a:bodyPr wrap="square" rtlCol="0">
                  <a:spAutoFit/>
                </a:bodyPr>
                <a:lstStyle/>
                <a:p>
                  <a:pPr>
                    <a:lnSpc>
                      <a:spcPct val="120000"/>
                    </a:lnSpc>
                  </a:pP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 当 State 对象的依赖发生变化时会被调用</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2" name="TextBox 31"/>
                <p:cNvSpPr txBox="1"/>
                <p:nvPr/>
              </p:nvSpPr>
              <p:spPr>
                <a:xfrm>
                  <a:off x="2697421" y="988328"/>
                  <a:ext cx="3035275" cy="488427"/>
                </a:xfrm>
                <a:prstGeom prst="rect">
                  <a:avLst/>
                </a:prstGeom>
                <a:noFill/>
              </p:spPr>
              <p:txBody>
                <a:bodyPr wrap="square" lIns="243716" tIns="121859" rIns="243716" bIns="121859" rtlCol="0">
                  <a:spAutoFit/>
                </a:bodyPr>
                <a:lstStyle/>
                <a:p>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didChangeDependencies</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nvGrpSpPr>
            <p:cNvPr id="11" name="组合 32"/>
            <p:cNvGrpSpPr/>
            <p:nvPr/>
          </p:nvGrpSpPr>
          <p:grpSpPr>
            <a:xfrm>
              <a:off x="1777" y="4954"/>
              <a:ext cx="7429" cy="1811"/>
              <a:chOff x="1064741" y="1736376"/>
              <a:chExt cx="4718290" cy="1150177"/>
            </a:xfrm>
          </p:grpSpPr>
          <p:sp>
            <p:nvSpPr>
              <p:cNvPr id="34" name="Oval 68"/>
              <p:cNvSpPr>
                <a:spLocks noChangeArrowheads="1"/>
              </p:cNvSpPr>
              <p:nvPr/>
            </p:nvSpPr>
            <p:spPr bwMode="auto">
              <a:xfrm flipH="1">
                <a:off x="1064741" y="1843186"/>
                <a:ext cx="752008" cy="750378"/>
              </a:xfrm>
              <a:prstGeom prst="ellipse">
                <a:avLst/>
              </a:prstGeom>
              <a:solidFill>
                <a:schemeClr val="accent4"/>
              </a:solidFill>
              <a:ln w="57150">
                <a:noFill/>
                <a:round/>
              </a:ln>
              <a:effectLst>
                <a:outerShdw blurRad="76200" dir="18900000" sy="23000" kx="-1200000" algn="bl" rotWithShape="0">
                  <a:prstClr val="black">
                    <a:alpha val="20000"/>
                  </a:prstClr>
                </a:outerShdw>
              </a:effectLst>
            </p:spPr>
            <p:txBody>
              <a:bodyPr vert="horz" wrap="square" lIns="121883" tIns="60941" rIns="121883" bIns="60941" numCol="1" anchor="t" anchorCtr="0" compatLnSpc="1"/>
              <a:lstStyle/>
              <a:p>
                <a:endParaRPr 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5" name="Rectangle 2"/>
              <p:cNvSpPr/>
              <p:nvPr/>
            </p:nvSpPr>
            <p:spPr bwMode="auto">
              <a:xfrm>
                <a:off x="1200777" y="1906283"/>
                <a:ext cx="47993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3</a:t>
                </a:r>
                <a:endPar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12" name="组合 35"/>
              <p:cNvGrpSpPr/>
              <p:nvPr/>
            </p:nvGrpSpPr>
            <p:grpSpPr>
              <a:xfrm>
                <a:off x="1816749" y="1736376"/>
                <a:ext cx="3966282" cy="1150177"/>
                <a:chOff x="2697421" y="988328"/>
                <a:chExt cx="3966282" cy="1150177"/>
              </a:xfrm>
            </p:grpSpPr>
            <p:sp>
              <p:nvSpPr>
                <p:cNvPr id="37" name="TextBox 36"/>
                <p:cNvSpPr txBox="1"/>
                <p:nvPr/>
              </p:nvSpPr>
              <p:spPr>
                <a:xfrm>
                  <a:off x="2779298" y="1383316"/>
                  <a:ext cx="3884405" cy="755189"/>
                </a:xfrm>
                <a:prstGeom prst="rect">
                  <a:avLst/>
                </a:prstGeom>
                <a:noFill/>
              </p:spPr>
              <p:txBody>
                <a:bodyPr wrap="square" rtlCol="0">
                  <a:spAutoFit/>
                </a:bodyPr>
                <a:lstStyle/>
                <a:p>
                  <a:pPr>
                    <a:lnSpc>
                      <a:spcPct val="120000"/>
                    </a:lnSpc>
                  </a:pP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它主要是用于构建 Widget 子树的，调用次数：多次，初始化之后开始绘制界面，当 setState 触发的时候会再次被调用</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8" name="TextBox 37"/>
                <p:cNvSpPr txBox="1"/>
                <p:nvPr/>
              </p:nvSpPr>
              <p:spPr>
                <a:xfrm>
                  <a:off x="2697421" y="988328"/>
                  <a:ext cx="3035275" cy="488427"/>
                </a:xfrm>
                <a:prstGeom prst="rect">
                  <a:avLst/>
                </a:prstGeom>
                <a:noFill/>
              </p:spPr>
              <p:txBody>
                <a:bodyPr wrap="square" lIns="243716" tIns="121859" rIns="243716" bIns="121859" rtlCol="0">
                  <a:spAutoFit/>
                </a:bodyPr>
                <a:lstStyle/>
                <a:p>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build</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nvGrpSpPr>
            <p:cNvPr id="13" name="组合 38"/>
            <p:cNvGrpSpPr/>
            <p:nvPr/>
          </p:nvGrpSpPr>
          <p:grpSpPr>
            <a:xfrm>
              <a:off x="9996" y="4955"/>
              <a:ext cx="7429" cy="1350"/>
              <a:chOff x="1064741" y="1736376"/>
              <a:chExt cx="4718290" cy="857188"/>
            </a:xfrm>
          </p:grpSpPr>
          <p:sp>
            <p:nvSpPr>
              <p:cNvPr id="40" name="Oval 68"/>
              <p:cNvSpPr>
                <a:spLocks noChangeArrowheads="1"/>
              </p:cNvSpPr>
              <p:nvPr/>
            </p:nvSpPr>
            <p:spPr bwMode="auto">
              <a:xfrm flipH="1">
                <a:off x="1064741" y="1843186"/>
                <a:ext cx="752008" cy="750378"/>
              </a:xfrm>
              <a:prstGeom prst="ellipse">
                <a:avLst/>
              </a:prstGeom>
              <a:solidFill>
                <a:schemeClr val="accent3"/>
              </a:solidFill>
              <a:ln w="57150">
                <a:noFill/>
                <a:round/>
              </a:ln>
              <a:effectLst>
                <a:outerShdw blurRad="76200" dir="18900000" sy="23000" kx="-1200000" algn="bl" rotWithShape="0">
                  <a:prstClr val="black">
                    <a:alpha val="20000"/>
                  </a:prstClr>
                </a:outerShdw>
              </a:effectLst>
            </p:spPr>
            <p:txBody>
              <a:bodyPr vert="horz" wrap="square" lIns="121883" tIns="60941" rIns="121883" bIns="60941" numCol="1" anchor="t" anchorCtr="0" compatLnSpc="1"/>
              <a:lstStyle/>
              <a:p>
                <a:endParaRPr 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1" name="Rectangle 2"/>
              <p:cNvSpPr/>
              <p:nvPr/>
            </p:nvSpPr>
            <p:spPr bwMode="auto">
              <a:xfrm>
                <a:off x="1200777" y="1905488"/>
                <a:ext cx="47993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endPar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14" name="组合 41"/>
              <p:cNvGrpSpPr/>
              <p:nvPr/>
            </p:nvGrpSpPr>
            <p:grpSpPr>
              <a:xfrm>
                <a:off x="1816749" y="1736376"/>
                <a:ext cx="3966282" cy="707480"/>
                <a:chOff x="2697421" y="988328"/>
                <a:chExt cx="3966282" cy="707480"/>
              </a:xfrm>
            </p:grpSpPr>
            <p:sp>
              <p:nvSpPr>
                <p:cNvPr id="43" name="TextBox 42"/>
                <p:cNvSpPr txBox="1"/>
                <p:nvPr/>
              </p:nvSpPr>
              <p:spPr>
                <a:xfrm>
                  <a:off x="2779298" y="1383316"/>
                  <a:ext cx="3884405" cy="312492"/>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组件状态改变时候调用，可能会调用多次</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4" name="TextBox 43"/>
                <p:cNvSpPr txBox="1"/>
                <p:nvPr/>
              </p:nvSpPr>
              <p:spPr>
                <a:xfrm>
                  <a:off x="2697421" y="988328"/>
                  <a:ext cx="3035275" cy="488427"/>
                </a:xfrm>
                <a:prstGeom prst="rect">
                  <a:avLst/>
                </a:prstGeom>
                <a:noFill/>
              </p:spPr>
              <p:txBody>
                <a:bodyPr wrap="square" lIns="243716" tIns="121859" rIns="243716" bIns="121859" rtlCol="0">
                  <a:spAutoFit/>
                </a:bodyPr>
                <a:lstStyle/>
                <a:p>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didUpdateWidget</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nvGrpSpPr>
            <p:cNvPr id="15" name="组合 44"/>
            <p:cNvGrpSpPr/>
            <p:nvPr/>
          </p:nvGrpSpPr>
          <p:grpSpPr>
            <a:xfrm>
              <a:off x="1777" y="6881"/>
              <a:ext cx="7429" cy="1350"/>
              <a:chOff x="1064741" y="1736376"/>
              <a:chExt cx="4718290" cy="857188"/>
            </a:xfrm>
          </p:grpSpPr>
          <p:sp>
            <p:nvSpPr>
              <p:cNvPr id="46" name="Oval 68"/>
              <p:cNvSpPr>
                <a:spLocks noChangeArrowheads="1"/>
              </p:cNvSpPr>
              <p:nvPr/>
            </p:nvSpPr>
            <p:spPr bwMode="auto">
              <a:xfrm flipH="1">
                <a:off x="1064741" y="1843186"/>
                <a:ext cx="752008" cy="750378"/>
              </a:xfrm>
              <a:prstGeom prst="ellipse">
                <a:avLst/>
              </a:prstGeom>
              <a:solidFill>
                <a:schemeClr val="accent1"/>
              </a:solidFill>
              <a:ln w="57150">
                <a:noFill/>
                <a:round/>
              </a:ln>
              <a:effectLst>
                <a:outerShdw blurRad="76200" dir="18900000" sy="23000" kx="-1200000" algn="bl" rotWithShape="0">
                  <a:prstClr val="black">
                    <a:alpha val="20000"/>
                  </a:prstClr>
                </a:outerShdw>
              </a:effectLst>
            </p:spPr>
            <p:txBody>
              <a:bodyPr vert="horz" wrap="square" lIns="121883" tIns="60941" rIns="121883" bIns="60941" numCol="1" anchor="t" anchorCtr="0" compatLnSpc="1"/>
              <a:lstStyle/>
              <a:p>
                <a:endParaRPr 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7" name="Rectangle 2"/>
              <p:cNvSpPr/>
              <p:nvPr/>
            </p:nvSpPr>
            <p:spPr bwMode="auto">
              <a:xfrm>
                <a:off x="1200777" y="1930189"/>
                <a:ext cx="47993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5</a:t>
                </a:r>
                <a:endPar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16" name="组合 47"/>
              <p:cNvGrpSpPr/>
              <p:nvPr/>
            </p:nvGrpSpPr>
            <p:grpSpPr>
              <a:xfrm>
                <a:off x="1816749" y="1736376"/>
                <a:ext cx="3966282" cy="707480"/>
                <a:chOff x="2697421" y="988328"/>
                <a:chExt cx="3966282" cy="707480"/>
              </a:xfrm>
            </p:grpSpPr>
            <p:sp>
              <p:nvSpPr>
                <p:cNvPr id="49" name="TextBox 48"/>
                <p:cNvSpPr txBox="1"/>
                <p:nvPr/>
              </p:nvSpPr>
              <p:spPr>
                <a:xfrm>
                  <a:off x="2779298" y="1383316"/>
                  <a:ext cx="3884405" cy="312492"/>
                </a:xfrm>
                <a:prstGeom prst="rect">
                  <a:avLst/>
                </a:prstGeom>
                <a:noFill/>
              </p:spPr>
              <p:txBody>
                <a:bodyPr wrap="square" rtlCol="0">
                  <a:spAutoFit/>
                </a:bodyPr>
                <a:lstStyle/>
                <a:p>
                  <a:pPr>
                    <a:lnSpc>
                      <a:spcPct val="120000"/>
                    </a:lnSpc>
                  </a:pPr>
                  <a:r>
                    <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当 State 对象从树中被移除时，会调用此回调。</a:t>
                  </a:r>
                  <a:endParaRPr lang="zh-CN" alt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0" name="TextBox 49"/>
                <p:cNvSpPr txBox="1"/>
                <p:nvPr/>
              </p:nvSpPr>
              <p:spPr>
                <a:xfrm>
                  <a:off x="2697421" y="988328"/>
                  <a:ext cx="3035275" cy="488427"/>
                </a:xfrm>
                <a:prstGeom prst="rect">
                  <a:avLst/>
                </a:prstGeom>
                <a:noFill/>
              </p:spPr>
              <p:txBody>
                <a:bodyPr wrap="square" lIns="243716" tIns="121859" rIns="243716" bIns="121859" rtlCol="0">
                  <a:spAutoFit/>
                </a:bodyPr>
                <a:lstStyle/>
                <a:p>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deactivate</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nvGrpSpPr>
            <p:cNvPr id="17" name="组合 50"/>
            <p:cNvGrpSpPr/>
            <p:nvPr/>
          </p:nvGrpSpPr>
          <p:grpSpPr>
            <a:xfrm>
              <a:off x="9996" y="6883"/>
              <a:ext cx="7429" cy="1811"/>
              <a:chOff x="1064741" y="1736376"/>
              <a:chExt cx="4718290" cy="1150177"/>
            </a:xfrm>
          </p:grpSpPr>
          <p:sp>
            <p:nvSpPr>
              <p:cNvPr id="52" name="Oval 68"/>
              <p:cNvSpPr>
                <a:spLocks noChangeArrowheads="1"/>
              </p:cNvSpPr>
              <p:nvPr/>
            </p:nvSpPr>
            <p:spPr bwMode="auto">
              <a:xfrm flipH="1">
                <a:off x="1064741" y="1843186"/>
                <a:ext cx="752008" cy="750378"/>
              </a:xfrm>
              <a:prstGeom prst="ellipse">
                <a:avLst/>
              </a:prstGeom>
              <a:solidFill>
                <a:schemeClr val="accent2"/>
              </a:solidFill>
              <a:ln w="57150">
                <a:noFill/>
                <a:round/>
              </a:ln>
              <a:effectLst>
                <a:outerShdw blurRad="76200" dir="18900000" sy="23000" kx="-1200000" algn="bl" rotWithShape="0">
                  <a:prstClr val="black">
                    <a:alpha val="20000"/>
                  </a:prstClr>
                </a:outerShdw>
              </a:effectLst>
            </p:spPr>
            <p:txBody>
              <a:bodyPr vert="horz" wrap="square" lIns="121883" tIns="60941" rIns="121883" bIns="60941" numCol="1" anchor="t" anchorCtr="0" compatLnSpc="1"/>
              <a:lstStyle/>
              <a:p>
                <a:endParaRPr 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3" name="Rectangle 2"/>
              <p:cNvSpPr/>
              <p:nvPr/>
            </p:nvSpPr>
            <p:spPr bwMode="auto">
              <a:xfrm>
                <a:off x="1200777" y="1929394"/>
                <a:ext cx="47993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r>
                  <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6</a:t>
                </a:r>
                <a:endPar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18" name="组合 53"/>
              <p:cNvGrpSpPr/>
              <p:nvPr/>
            </p:nvGrpSpPr>
            <p:grpSpPr>
              <a:xfrm>
                <a:off x="1816749" y="1736376"/>
                <a:ext cx="3966282" cy="1150177"/>
                <a:chOff x="2697421" y="988328"/>
                <a:chExt cx="3966282" cy="1150177"/>
              </a:xfrm>
            </p:grpSpPr>
            <p:sp>
              <p:nvSpPr>
                <p:cNvPr id="55" name="TextBox 54"/>
                <p:cNvSpPr txBox="1"/>
                <p:nvPr/>
              </p:nvSpPr>
              <p:spPr>
                <a:xfrm>
                  <a:off x="2779298" y="1383316"/>
                  <a:ext cx="3884405" cy="755189"/>
                </a:xfrm>
                <a:prstGeom prst="rect">
                  <a:avLst/>
                </a:prstGeom>
                <a:noFill/>
              </p:spPr>
              <p:txBody>
                <a:bodyPr wrap="square" rtlCol="0">
                  <a:spAutoFit/>
                </a:bodyPr>
                <a:lstStyle/>
                <a:p>
                  <a:pPr>
                    <a:lnSpc>
                      <a:spcPct val="120000"/>
                    </a:lnSpc>
                  </a:pP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当 State 对象从树中被永久移除时调用；通常在此回调中释放资源。</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6" name="TextBox 55"/>
                <p:cNvSpPr txBox="1"/>
                <p:nvPr/>
              </p:nvSpPr>
              <p:spPr>
                <a:xfrm>
                  <a:off x="2697421" y="988328"/>
                  <a:ext cx="3035275" cy="488427"/>
                </a:xfrm>
                <a:prstGeom prst="rect">
                  <a:avLst/>
                </a:prstGeom>
                <a:noFill/>
              </p:spPr>
              <p:txBody>
                <a:bodyPr wrap="square" lIns="243716" tIns="121859" rIns="243716" bIns="121859" rtlCol="0">
                  <a:spAutoFit/>
                </a:bodyPr>
                <a:lstStyle/>
                <a:p>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dispose</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nvGrpSpPr>
            <p:cNvPr id="20" name="组合 50"/>
            <p:cNvGrpSpPr/>
            <p:nvPr/>
          </p:nvGrpSpPr>
          <p:grpSpPr>
            <a:xfrm>
              <a:off x="1777" y="8694"/>
              <a:ext cx="7429" cy="1811"/>
              <a:chOff x="1064741" y="1736376"/>
              <a:chExt cx="4718290" cy="1150177"/>
            </a:xfrm>
          </p:grpSpPr>
          <p:sp>
            <p:nvSpPr>
              <p:cNvPr id="21" name="Oval 68"/>
              <p:cNvSpPr>
                <a:spLocks noChangeArrowheads="1"/>
              </p:cNvSpPr>
              <p:nvPr/>
            </p:nvSpPr>
            <p:spPr bwMode="auto">
              <a:xfrm flipH="1">
                <a:off x="1064741" y="1843186"/>
                <a:ext cx="752008" cy="750378"/>
              </a:xfrm>
              <a:prstGeom prst="ellipse">
                <a:avLst/>
              </a:prstGeom>
              <a:solidFill>
                <a:schemeClr val="accent2"/>
              </a:solidFill>
              <a:ln w="57150">
                <a:noFill/>
                <a:round/>
              </a:ln>
              <a:effectLst>
                <a:outerShdw blurRad="76200" dir="18900000" sy="23000" kx="-1200000" algn="bl" rotWithShape="0">
                  <a:prstClr val="black">
                    <a:alpha val="20000"/>
                  </a:prstClr>
                </a:outerShdw>
              </a:effectLst>
            </p:spPr>
            <p:txBody>
              <a:bodyPr vert="horz" wrap="square" lIns="121883" tIns="60941" rIns="121883" bIns="60941" numCol="1" anchor="t" anchorCtr="0" compatLnSpc="1"/>
              <a:p>
                <a:endParaRPr lang="en-US"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4" name="Rectangle 2"/>
              <p:cNvSpPr/>
              <p:nvPr/>
            </p:nvSpPr>
            <p:spPr bwMode="auto">
              <a:xfrm>
                <a:off x="1200777" y="1929394"/>
                <a:ext cx="47993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p>
                <a:pPr algn="ctr"/>
                <a:r>
                  <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7</a:t>
                </a:r>
                <a:endParaRPr lang="en-US" sz="2665" dirty="0">
                  <a:solidFill>
                    <a:schemeClr val="bg1"/>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27" name="组合 53"/>
              <p:cNvGrpSpPr/>
              <p:nvPr/>
            </p:nvGrpSpPr>
            <p:grpSpPr>
              <a:xfrm>
                <a:off x="1816749" y="1736376"/>
                <a:ext cx="3966282" cy="1150177"/>
                <a:chOff x="2697421" y="988328"/>
                <a:chExt cx="3966282" cy="1150177"/>
              </a:xfrm>
            </p:grpSpPr>
            <p:sp>
              <p:nvSpPr>
                <p:cNvPr id="30" name="TextBox 54"/>
                <p:cNvSpPr txBox="1"/>
                <p:nvPr/>
              </p:nvSpPr>
              <p:spPr>
                <a:xfrm>
                  <a:off x="2779298" y="1383316"/>
                  <a:ext cx="3884405" cy="755189"/>
                </a:xfrm>
                <a:prstGeom prst="rect">
                  <a:avLst/>
                </a:prstGeom>
                <a:noFill/>
              </p:spPr>
              <p:txBody>
                <a:bodyPr wrap="square" rtlCol="0">
                  <a:spAutoFit/>
                </a:bodyPr>
                <a:p>
                  <a:pPr>
                    <a:lnSpc>
                      <a:spcPct val="120000"/>
                    </a:lnSpc>
                  </a:pPr>
                  <a:r>
                    <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当 State 对象从树中被永久移除时调用；通常在此回调中释放资源。</a:t>
                  </a: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a:p>
                  <a:pPr>
                    <a:lnSpc>
                      <a:spcPct val="120000"/>
                    </a:lnSpc>
                  </a:pPr>
                  <a:endParaRPr lang="en-US" altLang="zh-CN" sz="12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3" name="TextBox 55"/>
                <p:cNvSpPr txBox="1"/>
                <p:nvPr/>
              </p:nvSpPr>
              <p:spPr>
                <a:xfrm>
                  <a:off x="2697421" y="988328"/>
                  <a:ext cx="3035275" cy="488427"/>
                </a:xfrm>
                <a:prstGeom prst="rect">
                  <a:avLst/>
                </a:prstGeom>
                <a:noFill/>
              </p:spPr>
              <p:txBody>
                <a:bodyPr wrap="square" lIns="243716" tIns="121859" rIns="243716" bIns="121859" rtlCol="0">
                  <a:spAutoFit/>
                </a:bodyPr>
                <a:p>
                  <a:r>
                    <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reassemble</a:t>
                  </a:r>
                  <a:endParaRPr lang="en-US" altLang="zh-CN"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MH" val="20150828152644"/>
  <p:tag name="MH_LIBRARY" val="GRAPHIC"/>
  <p:tag name="MH_ORDER" val="TextBox 77"/>
</p:tagLst>
</file>

<file path=ppt/tags/tag11.xml><?xml version="1.0" encoding="utf-8"?>
<p:tagLst xmlns:p="http://schemas.openxmlformats.org/presentationml/2006/main">
  <p:tag name="MH" val="20160525170134"/>
  <p:tag name="MH_LIBRARY" val="GRAPHIC"/>
  <p:tag name="MH_ORDER" val="TextBox 1"/>
</p:tagLst>
</file>

<file path=ppt/tags/tag12.xml><?xml version="1.0" encoding="utf-8"?>
<p:tagLst xmlns:p="http://schemas.openxmlformats.org/presentationml/2006/main">
  <p:tag name="MH" val="20160525170134"/>
  <p:tag name="MH_LIBRARY" val="GRAPHIC"/>
  <p:tag name="MH_ORDER" val="TextBox 8"/>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MH" val="20150828152644"/>
  <p:tag name="MH_LIBRARY" val="GRAPHIC"/>
  <p:tag name="MH_ORDER" val="组合 61"/>
</p:tagLst>
</file>

<file path=ppt/tags/tag7.xml><?xml version="1.0" encoding="utf-8"?>
<p:tagLst xmlns:p="http://schemas.openxmlformats.org/presentationml/2006/main">
  <p:tag name="MH" val="20150828152644"/>
  <p:tag name="MH_LIBRARY" val="GRAPHIC"/>
  <p:tag name="MH_ORDER" val="TextBox 71"/>
</p:tagLst>
</file>

<file path=ppt/tags/tag8.xml><?xml version="1.0" encoding="utf-8"?>
<p:tagLst xmlns:p="http://schemas.openxmlformats.org/presentationml/2006/main">
  <p:tag name="MH" val="20150828152644"/>
  <p:tag name="MH_LIBRARY" val="GRAPHIC"/>
  <p:tag name="MH_ORDER" val="组合 65"/>
</p:tagLst>
</file>

<file path=ppt/tags/tag9.xml><?xml version="1.0" encoding="utf-8"?>
<p:tagLst xmlns:p="http://schemas.openxmlformats.org/presentationml/2006/main">
  <p:tag name="MH" val="20150828152644"/>
  <p:tag name="MH_LIBRARY" val="GRAPHIC"/>
  <p:tag name="MH_ORDER" val="TextBox 72"/>
</p:tagLst>
</file>

<file path=ppt/theme/theme1.xml><?xml version="1.0" encoding="utf-8"?>
<a:theme xmlns:a="http://schemas.openxmlformats.org/drawingml/2006/main" name="www.33ppt.com">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umihndxo">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8176</Words>
  <Application>WPS 演示</Application>
  <PresentationFormat>宽屏</PresentationFormat>
  <Paragraphs>578</Paragraphs>
  <Slides>66</Slides>
  <Notes>22</Notes>
  <HiddenSlides>0</HiddenSlides>
  <MMClips>1</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66</vt:i4>
      </vt:variant>
    </vt:vector>
  </HeadingPairs>
  <TitlesOfParts>
    <vt:vector size="102" baseType="lpstr">
      <vt:lpstr>Arial</vt:lpstr>
      <vt:lpstr>方正书宋_GBK</vt:lpstr>
      <vt:lpstr>Wingdings</vt:lpstr>
      <vt:lpstr>冬青黑体简体中文 W6</vt:lpstr>
      <vt:lpstr>Thonburi</vt:lpstr>
      <vt:lpstr>Lato Regular</vt:lpstr>
      <vt:lpstr>Lato Hairline</vt:lpstr>
      <vt:lpstr>Lato Light</vt:lpstr>
      <vt:lpstr>Calibri</vt:lpstr>
      <vt:lpstr>FontAwesome</vt:lpstr>
      <vt:lpstr>Gill Sans</vt:lpstr>
      <vt:lpstr>Lato Black</vt:lpstr>
      <vt:lpstr>Arial</vt:lpstr>
      <vt:lpstr>字魂59号-创粗黑</vt:lpstr>
      <vt:lpstr>苹方-简</vt:lpstr>
      <vt:lpstr>华文新魏</vt:lpstr>
      <vt:lpstr>宋体-简</vt:lpstr>
      <vt:lpstr>Gulim</vt:lpstr>
      <vt:lpstr>Apple SD Gothic Neo</vt:lpstr>
      <vt:lpstr>Arial Narrow</vt:lpstr>
      <vt:lpstr>微软雅黑</vt:lpstr>
      <vt:lpstr>Calibri</vt:lpstr>
      <vt:lpstr>Arial Rounded MT Bold</vt:lpstr>
      <vt:lpstr>宋体</vt:lpstr>
      <vt:lpstr>汉仪书宋二KW</vt:lpstr>
      <vt:lpstr>Arial Unicode MS</vt:lpstr>
      <vt:lpstr>宋体</vt:lpstr>
      <vt:lpstr>字魂59号-创粗黑</vt:lpstr>
      <vt:lpstr>儷宋 Pro</vt:lpstr>
      <vt:lpstr>凌慧体-繁</vt:lpstr>
      <vt:lpstr>华文仿宋</vt:lpstr>
      <vt:lpstr>冬青黑体简体中文</vt:lpstr>
      <vt:lpstr>圆体-繁</vt:lpstr>
      <vt:lpstr>手札体-简</vt:lpstr>
      <vt:lpstr>Brush Script MT</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Administrator</dc:creator>
  <cp:lastModifiedBy>yen</cp:lastModifiedBy>
  <cp:revision>200</cp:revision>
  <dcterms:created xsi:type="dcterms:W3CDTF">2019-10-25T09:39:11Z</dcterms:created>
  <dcterms:modified xsi:type="dcterms:W3CDTF">2019-10-25T09:39:11Z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